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9" r:id="rId1"/>
  </p:sldMasterIdLst>
  <p:notesMasterIdLst>
    <p:notesMasterId r:id="rId19"/>
  </p:notesMasterIdLst>
  <p:sldIdLst>
    <p:sldId id="256" r:id="rId2"/>
    <p:sldId id="257" r:id="rId3"/>
    <p:sldId id="258" r:id="rId4"/>
    <p:sldId id="273" r:id="rId5"/>
    <p:sldId id="272" r:id="rId6"/>
    <p:sldId id="260" r:id="rId7"/>
    <p:sldId id="261" r:id="rId8"/>
    <p:sldId id="262" r:id="rId9"/>
    <p:sldId id="263" r:id="rId10"/>
    <p:sldId id="268" r:id="rId11"/>
    <p:sldId id="269" r:id="rId12"/>
    <p:sldId id="270" r:id="rId13"/>
    <p:sldId id="271" r:id="rId14"/>
    <p:sldId id="264" r:id="rId15"/>
    <p:sldId id="265"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93"/>
    <p:restoredTop sz="75217"/>
  </p:normalViewPr>
  <p:slideViewPr>
    <p:cSldViewPr snapToGrid="0" snapToObjects="1">
      <p:cViewPr varScale="1">
        <p:scale>
          <a:sx n="50" d="100"/>
          <a:sy n="50" d="100"/>
        </p:scale>
        <p:origin x="160" y="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88D06-2FF9-7743-8366-DBB2B74740B8}" type="datetimeFigureOut">
              <a:rPr lang="en-US" smtClean="0"/>
              <a:t>12/4/16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38A1E4-A8B4-4F48-9836-62AD5999F5D9}" type="slidenum">
              <a:rPr lang="en-US" smtClean="0"/>
              <a:t>‹#›</a:t>
            </a:fld>
            <a:endParaRPr lang="en-US" dirty="0"/>
          </a:p>
        </p:txBody>
      </p:sp>
    </p:spTree>
    <p:extLst>
      <p:ext uri="{BB962C8B-B14F-4D97-AF65-F5344CB8AC3E}">
        <p14:creationId xmlns:p14="http://schemas.microsoft.com/office/powerpoint/2010/main" val="38309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38A1E4-A8B4-4F48-9836-62AD5999F5D9}" type="slidenum">
              <a:rPr lang="en-US" smtClean="0"/>
              <a:t>1</a:t>
            </a:fld>
            <a:endParaRPr lang="en-US" dirty="0"/>
          </a:p>
        </p:txBody>
      </p:sp>
    </p:spTree>
    <p:extLst>
      <p:ext uri="{BB962C8B-B14F-4D97-AF65-F5344CB8AC3E}">
        <p14:creationId xmlns:p14="http://schemas.microsoft.com/office/powerpoint/2010/main" val="51415554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52C72-DE31-F449-A4ED-4C594FD91407}" type="datetimeFigureOut">
              <a:rPr lang="en-US" smtClean="0"/>
              <a:pPr/>
              <a:t>12/4/16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DFA1846-DA80-1C48-A609-854EA85C59AD}" type="datetimeFigureOut">
              <a:rPr lang="en-US" smtClean="0"/>
              <a:pPr/>
              <a:t>12/4/16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3A34C8-038E-2045-AF43-DF7DBB8E0E9E}" type="datetimeFigureOut">
              <a:rPr lang="en-US" smtClean="0"/>
              <a:pPr/>
              <a:t>12/4/16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12/4/16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12/4/16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9B482E8-6E0E-1B4F-B1FD-C69DB9E858D9}" type="datetimeFigureOut">
              <a:rPr lang="en-US" smtClean="0"/>
              <a:pPr/>
              <a:t>12/4/16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978966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Skills in a Makerspace</a:t>
            </a:r>
            <a:endParaRPr lang="en-US" dirty="0"/>
          </a:p>
        </p:txBody>
      </p:sp>
      <p:sp>
        <p:nvSpPr>
          <p:cNvPr id="3" name="Subtitle 2"/>
          <p:cNvSpPr>
            <a:spLocks noGrp="1"/>
          </p:cNvSpPr>
          <p:nvPr>
            <p:ph type="subTitle" idx="1"/>
          </p:nvPr>
        </p:nvSpPr>
        <p:spPr/>
        <p:txBody>
          <a:bodyPr/>
          <a:lstStyle/>
          <a:p>
            <a:r>
              <a:rPr lang="en-US" dirty="0" smtClean="0"/>
              <a:t>Carrie Bishop • EPSY 7160E • December 4, 2016</a:t>
            </a:r>
            <a:endParaRPr lang="en-US" dirty="0"/>
          </a:p>
        </p:txBody>
      </p:sp>
    </p:spTree>
    <p:extLst>
      <p:ext uri="{BB962C8B-B14F-4D97-AF65-F5344CB8AC3E}">
        <p14:creationId xmlns:p14="http://schemas.microsoft.com/office/powerpoint/2010/main" val="1773634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2: Planning and strategizing</a:t>
            </a:r>
            <a:endParaRPr lang="en-US" dirty="0"/>
          </a:p>
        </p:txBody>
      </p:sp>
      <p:sp>
        <p:nvSpPr>
          <p:cNvPr id="3" name="Content Placeholder 2"/>
          <p:cNvSpPr>
            <a:spLocks noGrp="1"/>
          </p:cNvSpPr>
          <p:nvPr>
            <p:ph idx="1"/>
          </p:nvPr>
        </p:nvSpPr>
        <p:spPr>
          <a:xfrm>
            <a:off x="1069848" y="2121408"/>
            <a:ext cx="5959510" cy="4050792"/>
          </a:xfrm>
        </p:spPr>
        <p:txBody>
          <a:bodyPr>
            <a:normAutofit/>
          </a:bodyPr>
          <a:lstStyle/>
          <a:p>
            <a:r>
              <a:rPr lang="en-US" sz="2800" dirty="0" smtClean="0"/>
              <a:t>Planning and strategizing requires reflection and analysis of goals and objectives.</a:t>
            </a:r>
          </a:p>
          <a:p>
            <a:r>
              <a:rPr lang="en-US" sz="2800" dirty="0" smtClean="0"/>
              <a:t>In the makerspace environment, planning </a:t>
            </a:r>
            <a:r>
              <a:rPr lang="en-US" sz="2800" dirty="0"/>
              <a:t>and strategizing will help students </a:t>
            </a:r>
            <a:r>
              <a:rPr lang="en-US" sz="2800" dirty="0" smtClean="0"/>
              <a:t>work towards their goal of completing their personal project.</a:t>
            </a:r>
            <a:endParaRPr lang="en-US" sz="2800" dirty="0"/>
          </a:p>
        </p:txBody>
      </p:sp>
      <p:sp>
        <p:nvSpPr>
          <p:cNvPr id="7" name="Rectangle 6"/>
          <p:cNvSpPr/>
          <p:nvPr/>
        </p:nvSpPr>
        <p:spPr>
          <a:xfrm>
            <a:off x="5974813" y="3244334"/>
            <a:ext cx="242374" cy="369332"/>
          </a:xfrm>
          <a:prstGeom prst="rect">
            <a:avLst/>
          </a:prstGeom>
        </p:spPr>
        <p:txBody>
          <a:bodyPr wrap="none">
            <a:spAutoFit/>
          </a:bodyPr>
          <a:lstStyle/>
          <a:p>
            <a:r>
              <a:rPr lang="en-US" dirty="0"/>
              <a:t> </a:t>
            </a:r>
          </a:p>
        </p:txBody>
      </p:sp>
      <p:grpSp>
        <p:nvGrpSpPr>
          <p:cNvPr id="8" name="Shape 715"/>
          <p:cNvGrpSpPr/>
          <p:nvPr/>
        </p:nvGrpSpPr>
        <p:grpSpPr>
          <a:xfrm>
            <a:off x="7923414" y="2419198"/>
            <a:ext cx="2678684" cy="2388935"/>
            <a:chOff x="3927500" y="301425"/>
            <a:chExt cx="461550" cy="411625"/>
          </a:xfrm>
        </p:grpSpPr>
        <p:sp>
          <p:nvSpPr>
            <p:cNvPr id="9" name="Shape 716"/>
            <p:cNvSpPr/>
            <p:nvPr/>
          </p:nvSpPr>
          <p:spPr>
            <a:xfrm>
              <a:off x="4080925" y="302050"/>
              <a:ext cx="154075" cy="411000"/>
            </a:xfrm>
            <a:custGeom>
              <a:avLst/>
              <a:gdLst/>
              <a:ahLst/>
              <a:cxnLst/>
              <a:rect l="0" t="0" r="0" b="0"/>
              <a:pathLst>
                <a:path w="6163" h="16440" fill="none" extrusionOk="0">
                  <a:moveTo>
                    <a:pt x="6162" y="3118"/>
                  </a:moveTo>
                  <a:lnTo>
                    <a:pt x="0" y="0"/>
                  </a:lnTo>
                  <a:lnTo>
                    <a:pt x="0" y="13322"/>
                  </a:lnTo>
                  <a:lnTo>
                    <a:pt x="6162" y="16440"/>
                  </a:lnTo>
                  <a:lnTo>
                    <a:pt x="6162" y="3118"/>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17"/>
            <p:cNvSpPr/>
            <p:nvPr/>
          </p:nvSpPr>
          <p:spPr>
            <a:xfrm>
              <a:off x="3927500" y="301425"/>
              <a:ext cx="153450" cy="406150"/>
            </a:xfrm>
            <a:custGeom>
              <a:avLst/>
              <a:gdLst/>
              <a:ahLst/>
              <a:cxnLst/>
              <a:rect l="0" t="0" r="0" b="0"/>
              <a:pathLst>
                <a:path w="6138" h="16246" fill="none" extrusionOk="0">
                  <a:moveTo>
                    <a:pt x="6137" y="1"/>
                  </a:moveTo>
                  <a:lnTo>
                    <a:pt x="536" y="2850"/>
                  </a:lnTo>
                  <a:lnTo>
                    <a:pt x="536" y="2850"/>
                  </a:lnTo>
                  <a:lnTo>
                    <a:pt x="414" y="2899"/>
                  </a:lnTo>
                  <a:lnTo>
                    <a:pt x="317" y="2997"/>
                  </a:lnTo>
                  <a:lnTo>
                    <a:pt x="219" y="3094"/>
                  </a:lnTo>
                  <a:lnTo>
                    <a:pt x="146" y="3216"/>
                  </a:lnTo>
                  <a:lnTo>
                    <a:pt x="73" y="3313"/>
                  </a:lnTo>
                  <a:lnTo>
                    <a:pt x="24" y="3435"/>
                  </a:lnTo>
                  <a:lnTo>
                    <a:pt x="0" y="3557"/>
                  </a:lnTo>
                  <a:lnTo>
                    <a:pt x="0" y="3679"/>
                  </a:lnTo>
                  <a:lnTo>
                    <a:pt x="0" y="15880"/>
                  </a:lnTo>
                  <a:lnTo>
                    <a:pt x="0" y="15880"/>
                  </a:lnTo>
                  <a:lnTo>
                    <a:pt x="0" y="16002"/>
                  </a:lnTo>
                  <a:lnTo>
                    <a:pt x="49" y="16075"/>
                  </a:lnTo>
                  <a:lnTo>
                    <a:pt x="97" y="16148"/>
                  </a:lnTo>
                  <a:lnTo>
                    <a:pt x="170" y="16197"/>
                  </a:lnTo>
                  <a:lnTo>
                    <a:pt x="244" y="16221"/>
                  </a:lnTo>
                  <a:lnTo>
                    <a:pt x="341" y="16246"/>
                  </a:lnTo>
                  <a:lnTo>
                    <a:pt x="463" y="16221"/>
                  </a:lnTo>
                  <a:lnTo>
                    <a:pt x="560" y="16173"/>
                  </a:lnTo>
                  <a:lnTo>
                    <a:pt x="6137" y="13323"/>
                  </a:lnTo>
                  <a:lnTo>
                    <a:pt x="6137" y="1"/>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18"/>
            <p:cNvSpPr/>
            <p:nvPr/>
          </p:nvSpPr>
          <p:spPr>
            <a:xfrm>
              <a:off x="4234975" y="306925"/>
              <a:ext cx="154075" cy="405525"/>
            </a:xfrm>
            <a:custGeom>
              <a:avLst/>
              <a:gdLst/>
              <a:ahLst/>
              <a:cxnLst/>
              <a:rect l="0" t="0" r="0" b="0"/>
              <a:pathLst>
                <a:path w="6163" h="16221" fill="none" extrusionOk="0">
                  <a:moveTo>
                    <a:pt x="5578" y="49"/>
                  </a:moveTo>
                  <a:lnTo>
                    <a:pt x="0" y="2898"/>
                  </a:lnTo>
                  <a:lnTo>
                    <a:pt x="0" y="16221"/>
                  </a:lnTo>
                  <a:lnTo>
                    <a:pt x="5626" y="13371"/>
                  </a:lnTo>
                  <a:lnTo>
                    <a:pt x="5626" y="13371"/>
                  </a:lnTo>
                  <a:lnTo>
                    <a:pt x="5724" y="13322"/>
                  </a:lnTo>
                  <a:lnTo>
                    <a:pt x="5845" y="13225"/>
                  </a:lnTo>
                  <a:lnTo>
                    <a:pt x="5918" y="13127"/>
                  </a:lnTo>
                  <a:lnTo>
                    <a:pt x="6016" y="13030"/>
                  </a:lnTo>
                  <a:lnTo>
                    <a:pt x="6065" y="12908"/>
                  </a:lnTo>
                  <a:lnTo>
                    <a:pt x="6113" y="12786"/>
                  </a:lnTo>
                  <a:lnTo>
                    <a:pt x="6138" y="12665"/>
                  </a:lnTo>
                  <a:lnTo>
                    <a:pt x="6162" y="12543"/>
                  </a:lnTo>
                  <a:lnTo>
                    <a:pt x="6162" y="341"/>
                  </a:lnTo>
                  <a:lnTo>
                    <a:pt x="6162" y="341"/>
                  </a:lnTo>
                  <a:lnTo>
                    <a:pt x="6138" y="219"/>
                  </a:lnTo>
                  <a:lnTo>
                    <a:pt x="6113" y="146"/>
                  </a:lnTo>
                  <a:lnTo>
                    <a:pt x="6065" y="73"/>
                  </a:lnTo>
                  <a:lnTo>
                    <a:pt x="5992" y="24"/>
                  </a:lnTo>
                  <a:lnTo>
                    <a:pt x="5894" y="0"/>
                  </a:lnTo>
                  <a:lnTo>
                    <a:pt x="5797" y="0"/>
                  </a:lnTo>
                  <a:lnTo>
                    <a:pt x="5699" y="0"/>
                  </a:lnTo>
                  <a:lnTo>
                    <a:pt x="5578" y="49"/>
                  </a:lnTo>
                  <a:lnTo>
                    <a:pt x="5578" y="49"/>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19"/>
            <p:cNvSpPr/>
            <p:nvPr/>
          </p:nvSpPr>
          <p:spPr>
            <a:xfrm>
              <a:off x="4295850" y="442075"/>
              <a:ext cx="46300" cy="26225"/>
            </a:xfrm>
            <a:custGeom>
              <a:avLst/>
              <a:gdLst/>
              <a:ahLst/>
              <a:cxnLst/>
              <a:rect l="0" t="0" r="0" b="0"/>
              <a:pathLst>
                <a:path w="1852" h="1049" fill="none" extrusionOk="0">
                  <a:moveTo>
                    <a:pt x="1" y="1"/>
                  </a:moveTo>
                  <a:lnTo>
                    <a:pt x="1852" y="1048"/>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20"/>
            <p:cNvSpPr/>
            <p:nvPr/>
          </p:nvSpPr>
          <p:spPr>
            <a:xfrm>
              <a:off x="4296475" y="415900"/>
              <a:ext cx="45075" cy="78575"/>
            </a:xfrm>
            <a:custGeom>
              <a:avLst/>
              <a:gdLst/>
              <a:ahLst/>
              <a:cxnLst/>
              <a:rect l="0" t="0" r="0" b="0"/>
              <a:pathLst>
                <a:path w="1803" h="3143" fill="none" extrusionOk="0">
                  <a:moveTo>
                    <a:pt x="1802" y="1"/>
                  </a:moveTo>
                  <a:lnTo>
                    <a:pt x="0" y="3142"/>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21"/>
            <p:cNvSpPr/>
            <p:nvPr/>
          </p:nvSpPr>
          <p:spPr>
            <a:xfrm>
              <a:off x="3968275" y="590050"/>
              <a:ext cx="25" cy="6100"/>
            </a:xfrm>
            <a:custGeom>
              <a:avLst/>
              <a:gdLst/>
              <a:ahLst/>
              <a:cxnLst/>
              <a:rect l="0" t="0" r="0" b="0"/>
              <a:pathLst>
                <a:path w="1" h="244" fill="none" extrusionOk="0">
                  <a:moveTo>
                    <a:pt x="1" y="244"/>
                  </a:moveTo>
                  <a:lnTo>
                    <a:pt x="1" y="244"/>
                  </a:lnTo>
                  <a:lnTo>
                    <a:pt x="1"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22"/>
            <p:cNvSpPr/>
            <p:nvPr/>
          </p:nvSpPr>
          <p:spPr>
            <a:xfrm>
              <a:off x="3970725" y="558375"/>
              <a:ext cx="1850" cy="12200"/>
            </a:xfrm>
            <a:custGeom>
              <a:avLst/>
              <a:gdLst/>
              <a:ahLst/>
              <a:cxnLst/>
              <a:rect l="0" t="0" r="0" b="0"/>
              <a:pathLst>
                <a:path w="74" h="488" fill="none" extrusionOk="0">
                  <a:moveTo>
                    <a:pt x="0" y="488"/>
                  </a:moveTo>
                  <a:lnTo>
                    <a:pt x="73"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23"/>
            <p:cNvSpPr/>
            <p:nvPr/>
          </p:nvSpPr>
          <p:spPr>
            <a:xfrm>
              <a:off x="3976200" y="527325"/>
              <a:ext cx="3675" cy="12200"/>
            </a:xfrm>
            <a:custGeom>
              <a:avLst/>
              <a:gdLst/>
              <a:ahLst/>
              <a:cxnLst/>
              <a:rect l="0" t="0" r="0" b="0"/>
              <a:pathLst>
                <a:path w="147" h="488" fill="none" extrusionOk="0">
                  <a:moveTo>
                    <a:pt x="0" y="488"/>
                  </a:moveTo>
                  <a:lnTo>
                    <a:pt x="98" y="147"/>
                  </a:lnTo>
                  <a:lnTo>
                    <a:pt x="147"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724"/>
            <p:cNvSpPr/>
            <p:nvPr/>
          </p:nvSpPr>
          <p:spPr>
            <a:xfrm>
              <a:off x="3985950" y="498100"/>
              <a:ext cx="4875" cy="10975"/>
            </a:xfrm>
            <a:custGeom>
              <a:avLst/>
              <a:gdLst/>
              <a:ahLst/>
              <a:cxnLst/>
              <a:rect l="0" t="0" r="0" b="0"/>
              <a:pathLst>
                <a:path w="195" h="439" fill="none" extrusionOk="0">
                  <a:moveTo>
                    <a:pt x="0" y="439"/>
                  </a:moveTo>
                  <a:lnTo>
                    <a:pt x="195" y="25"/>
                  </a:lnTo>
                  <a:lnTo>
                    <a:pt x="195"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725"/>
            <p:cNvSpPr/>
            <p:nvPr/>
          </p:nvSpPr>
          <p:spPr>
            <a:xfrm>
              <a:off x="4000550" y="471300"/>
              <a:ext cx="7325" cy="9775"/>
            </a:xfrm>
            <a:custGeom>
              <a:avLst/>
              <a:gdLst/>
              <a:ahLst/>
              <a:cxnLst/>
              <a:rect l="0" t="0" r="0" b="0"/>
              <a:pathLst>
                <a:path w="293" h="391" fill="none" extrusionOk="0">
                  <a:moveTo>
                    <a:pt x="1" y="391"/>
                  </a:moveTo>
                  <a:lnTo>
                    <a:pt x="74" y="269"/>
                  </a:lnTo>
                  <a:lnTo>
                    <a:pt x="293"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726"/>
            <p:cNvSpPr/>
            <p:nvPr/>
          </p:nvSpPr>
          <p:spPr>
            <a:xfrm>
              <a:off x="4021250" y="450600"/>
              <a:ext cx="10375" cy="6725"/>
            </a:xfrm>
            <a:custGeom>
              <a:avLst/>
              <a:gdLst/>
              <a:ahLst/>
              <a:cxnLst/>
              <a:rect l="0" t="0" r="0" b="0"/>
              <a:pathLst>
                <a:path w="415" h="269" fill="none" extrusionOk="0">
                  <a:moveTo>
                    <a:pt x="1" y="269"/>
                  </a:moveTo>
                  <a:lnTo>
                    <a:pt x="25" y="244"/>
                  </a:lnTo>
                  <a:lnTo>
                    <a:pt x="220" y="123"/>
                  </a:lnTo>
                  <a:lnTo>
                    <a:pt x="415"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 name="Shape 727"/>
            <p:cNvSpPr/>
            <p:nvPr/>
          </p:nvSpPr>
          <p:spPr>
            <a:xfrm>
              <a:off x="4049250" y="440250"/>
              <a:ext cx="11600" cy="2475"/>
            </a:xfrm>
            <a:custGeom>
              <a:avLst/>
              <a:gdLst/>
              <a:ahLst/>
              <a:cxnLst/>
              <a:rect l="0" t="0" r="0" b="0"/>
              <a:pathLst>
                <a:path w="464" h="99" fill="none" extrusionOk="0">
                  <a:moveTo>
                    <a:pt x="1" y="98"/>
                  </a:moveTo>
                  <a:lnTo>
                    <a:pt x="220" y="50"/>
                  </a:lnTo>
                  <a:lnTo>
                    <a:pt x="464" y="1"/>
                  </a:lnTo>
                  <a:lnTo>
                    <a:pt x="464"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728"/>
            <p:cNvSpPr/>
            <p:nvPr/>
          </p:nvSpPr>
          <p:spPr>
            <a:xfrm>
              <a:off x="4080325" y="439650"/>
              <a:ext cx="12200" cy="1850"/>
            </a:xfrm>
            <a:custGeom>
              <a:avLst/>
              <a:gdLst/>
              <a:ahLst/>
              <a:cxnLst/>
              <a:rect l="0" t="0" r="0" b="0"/>
              <a:pathLst>
                <a:path w="488" h="74" fill="none" extrusionOk="0">
                  <a:moveTo>
                    <a:pt x="0" y="0"/>
                  </a:moveTo>
                  <a:lnTo>
                    <a:pt x="146" y="0"/>
                  </a:lnTo>
                  <a:lnTo>
                    <a:pt x="463" y="74"/>
                  </a:lnTo>
                  <a:lnTo>
                    <a:pt x="487" y="74"/>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 name="Shape 729"/>
            <p:cNvSpPr/>
            <p:nvPr/>
          </p:nvSpPr>
          <p:spPr>
            <a:xfrm>
              <a:off x="4110150" y="450000"/>
              <a:ext cx="9150" cy="7950"/>
            </a:xfrm>
            <a:custGeom>
              <a:avLst/>
              <a:gdLst/>
              <a:ahLst/>
              <a:cxnLst/>
              <a:rect l="0" t="0" r="0" b="0"/>
              <a:pathLst>
                <a:path w="366" h="318" fill="none" extrusionOk="0">
                  <a:moveTo>
                    <a:pt x="0" y="1"/>
                  </a:moveTo>
                  <a:lnTo>
                    <a:pt x="98" y="74"/>
                  </a:lnTo>
                  <a:lnTo>
                    <a:pt x="317" y="268"/>
                  </a:lnTo>
                  <a:lnTo>
                    <a:pt x="366" y="317"/>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730"/>
            <p:cNvSpPr/>
            <p:nvPr/>
          </p:nvSpPr>
          <p:spPr>
            <a:xfrm>
              <a:off x="4130250" y="473750"/>
              <a:ext cx="4900" cy="10975"/>
            </a:xfrm>
            <a:custGeom>
              <a:avLst/>
              <a:gdLst/>
              <a:ahLst/>
              <a:cxnLst/>
              <a:rect l="0" t="0" r="0" b="0"/>
              <a:pathLst>
                <a:path w="196" h="439" fill="none" extrusionOk="0">
                  <a:moveTo>
                    <a:pt x="0" y="0"/>
                  </a:moveTo>
                  <a:lnTo>
                    <a:pt x="25" y="73"/>
                  </a:lnTo>
                  <a:lnTo>
                    <a:pt x="171" y="366"/>
                  </a:lnTo>
                  <a:lnTo>
                    <a:pt x="195" y="439"/>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 name="Shape 731"/>
            <p:cNvSpPr/>
            <p:nvPr/>
          </p:nvSpPr>
          <p:spPr>
            <a:xfrm>
              <a:off x="4141800" y="502975"/>
              <a:ext cx="3700" cy="11600"/>
            </a:xfrm>
            <a:custGeom>
              <a:avLst/>
              <a:gdLst/>
              <a:ahLst/>
              <a:cxnLst/>
              <a:rect l="0" t="0" r="0" b="0"/>
              <a:pathLst>
                <a:path w="148" h="464" fill="none" extrusionOk="0">
                  <a:moveTo>
                    <a:pt x="1" y="0"/>
                  </a:moveTo>
                  <a:lnTo>
                    <a:pt x="147" y="463"/>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732"/>
            <p:cNvSpPr/>
            <p:nvPr/>
          </p:nvSpPr>
          <p:spPr>
            <a:xfrm>
              <a:off x="4150950" y="533425"/>
              <a:ext cx="3675" cy="11575"/>
            </a:xfrm>
            <a:custGeom>
              <a:avLst/>
              <a:gdLst/>
              <a:ahLst/>
              <a:cxnLst/>
              <a:rect l="0" t="0" r="0" b="0"/>
              <a:pathLst>
                <a:path w="147" h="463" fill="none" extrusionOk="0">
                  <a:moveTo>
                    <a:pt x="0" y="0"/>
                  </a:moveTo>
                  <a:lnTo>
                    <a:pt x="146" y="463"/>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733"/>
            <p:cNvSpPr/>
            <p:nvPr/>
          </p:nvSpPr>
          <p:spPr>
            <a:xfrm>
              <a:off x="4160675" y="563850"/>
              <a:ext cx="4900" cy="11000"/>
            </a:xfrm>
            <a:custGeom>
              <a:avLst/>
              <a:gdLst/>
              <a:ahLst/>
              <a:cxnLst/>
              <a:rect l="0" t="0" r="0" b="0"/>
              <a:pathLst>
                <a:path w="196" h="440" fill="none" extrusionOk="0">
                  <a:moveTo>
                    <a:pt x="1" y="1"/>
                  </a:moveTo>
                  <a:lnTo>
                    <a:pt x="50" y="123"/>
                  </a:lnTo>
                  <a:lnTo>
                    <a:pt x="196" y="415"/>
                  </a:lnTo>
                  <a:lnTo>
                    <a:pt x="196" y="439"/>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 name="Shape 734"/>
            <p:cNvSpPr/>
            <p:nvPr/>
          </p:nvSpPr>
          <p:spPr>
            <a:xfrm>
              <a:off x="4175300" y="591875"/>
              <a:ext cx="7325" cy="9150"/>
            </a:xfrm>
            <a:custGeom>
              <a:avLst/>
              <a:gdLst/>
              <a:ahLst/>
              <a:cxnLst/>
              <a:rect l="0" t="0" r="0" b="0"/>
              <a:pathLst>
                <a:path w="293" h="366" fill="none" extrusionOk="0">
                  <a:moveTo>
                    <a:pt x="0" y="0"/>
                  </a:moveTo>
                  <a:lnTo>
                    <a:pt x="98" y="146"/>
                  </a:lnTo>
                  <a:lnTo>
                    <a:pt x="293" y="366"/>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8" name="Shape 735"/>
            <p:cNvSpPr/>
            <p:nvPr/>
          </p:nvSpPr>
          <p:spPr>
            <a:xfrm>
              <a:off x="4198425" y="613175"/>
              <a:ext cx="11000" cy="4900"/>
            </a:xfrm>
            <a:custGeom>
              <a:avLst/>
              <a:gdLst/>
              <a:ahLst/>
              <a:cxnLst/>
              <a:rect l="0" t="0" r="0" b="0"/>
              <a:pathLst>
                <a:path w="440" h="196" fill="none" extrusionOk="0">
                  <a:moveTo>
                    <a:pt x="1" y="1"/>
                  </a:moveTo>
                  <a:lnTo>
                    <a:pt x="171" y="98"/>
                  </a:lnTo>
                  <a:lnTo>
                    <a:pt x="439" y="195"/>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 name="Shape 736"/>
            <p:cNvSpPr/>
            <p:nvPr/>
          </p:nvSpPr>
          <p:spPr>
            <a:xfrm>
              <a:off x="4228275" y="621100"/>
              <a:ext cx="12200" cy="625"/>
            </a:xfrm>
            <a:custGeom>
              <a:avLst/>
              <a:gdLst/>
              <a:ahLst/>
              <a:cxnLst/>
              <a:rect l="0" t="0" r="0" b="0"/>
              <a:pathLst>
                <a:path w="488" h="25" fill="none" extrusionOk="0">
                  <a:moveTo>
                    <a:pt x="0" y="0"/>
                  </a:moveTo>
                  <a:lnTo>
                    <a:pt x="49" y="25"/>
                  </a:lnTo>
                  <a:lnTo>
                    <a:pt x="487" y="0"/>
                  </a:lnTo>
                  <a:lnTo>
                    <a:pt x="487"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 name="Shape 737"/>
            <p:cNvSpPr/>
            <p:nvPr/>
          </p:nvSpPr>
          <p:spPr>
            <a:xfrm>
              <a:off x="4259925" y="616225"/>
              <a:ext cx="11600" cy="3075"/>
            </a:xfrm>
            <a:custGeom>
              <a:avLst/>
              <a:gdLst/>
              <a:ahLst/>
              <a:cxnLst/>
              <a:rect l="0" t="0" r="0" b="0"/>
              <a:pathLst>
                <a:path w="464" h="123" fill="none" extrusionOk="0">
                  <a:moveTo>
                    <a:pt x="1" y="122"/>
                  </a:moveTo>
                  <a:lnTo>
                    <a:pt x="196" y="73"/>
                  </a:lnTo>
                  <a:lnTo>
                    <a:pt x="464" y="0"/>
                  </a:lnTo>
                  <a:lnTo>
                    <a:pt x="46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 name="Shape 738"/>
            <p:cNvSpPr/>
            <p:nvPr/>
          </p:nvSpPr>
          <p:spPr>
            <a:xfrm>
              <a:off x="4289775" y="602225"/>
              <a:ext cx="10375" cy="6725"/>
            </a:xfrm>
            <a:custGeom>
              <a:avLst/>
              <a:gdLst/>
              <a:ahLst/>
              <a:cxnLst/>
              <a:rect l="0" t="0" r="0" b="0"/>
              <a:pathLst>
                <a:path w="415" h="269" fill="none" extrusionOk="0">
                  <a:moveTo>
                    <a:pt x="0" y="268"/>
                  </a:moveTo>
                  <a:lnTo>
                    <a:pt x="195" y="146"/>
                  </a:lnTo>
                  <a:lnTo>
                    <a:pt x="390" y="0"/>
                  </a:lnTo>
                  <a:lnTo>
                    <a:pt x="41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 name="Shape 739"/>
            <p:cNvSpPr/>
            <p:nvPr/>
          </p:nvSpPr>
          <p:spPr>
            <a:xfrm>
              <a:off x="4313525" y="577875"/>
              <a:ext cx="6100" cy="10375"/>
            </a:xfrm>
            <a:custGeom>
              <a:avLst/>
              <a:gdLst/>
              <a:ahLst/>
              <a:cxnLst/>
              <a:rect l="0" t="0" r="0" b="0"/>
              <a:pathLst>
                <a:path w="244" h="415" fill="none" extrusionOk="0">
                  <a:moveTo>
                    <a:pt x="0" y="414"/>
                  </a:moveTo>
                  <a:lnTo>
                    <a:pt x="24" y="365"/>
                  </a:lnTo>
                  <a:lnTo>
                    <a:pt x="146" y="195"/>
                  </a:lnTo>
                  <a:lnTo>
                    <a:pt x="24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 name="Shape 740"/>
            <p:cNvSpPr/>
            <p:nvPr/>
          </p:nvSpPr>
          <p:spPr>
            <a:xfrm>
              <a:off x="4326300" y="547425"/>
              <a:ext cx="2450" cy="12200"/>
            </a:xfrm>
            <a:custGeom>
              <a:avLst/>
              <a:gdLst/>
              <a:ahLst/>
              <a:cxnLst/>
              <a:rect l="0" t="0" r="0" b="0"/>
              <a:pathLst>
                <a:path w="98" h="488" fill="none" extrusionOk="0">
                  <a:moveTo>
                    <a:pt x="0" y="487"/>
                  </a:moveTo>
                  <a:lnTo>
                    <a:pt x="49" y="293"/>
                  </a:lnTo>
                  <a:lnTo>
                    <a:pt x="98"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4" name="Shape 741"/>
            <p:cNvSpPr/>
            <p:nvPr/>
          </p:nvSpPr>
          <p:spPr>
            <a:xfrm>
              <a:off x="4329350" y="515750"/>
              <a:ext cx="625" cy="12200"/>
            </a:xfrm>
            <a:custGeom>
              <a:avLst/>
              <a:gdLst/>
              <a:ahLst/>
              <a:cxnLst/>
              <a:rect l="0" t="0" r="0" b="0"/>
              <a:pathLst>
                <a:path w="25" h="488" fill="none" extrusionOk="0">
                  <a:moveTo>
                    <a:pt x="25" y="488"/>
                  </a:moveTo>
                  <a:lnTo>
                    <a:pt x="25" y="464"/>
                  </a:lnTo>
                  <a:lnTo>
                    <a:pt x="25" y="123"/>
                  </a:lnTo>
                  <a:lnTo>
                    <a:pt x="0"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 name="Shape 742"/>
            <p:cNvSpPr/>
            <p:nvPr/>
          </p:nvSpPr>
          <p:spPr>
            <a:xfrm>
              <a:off x="4325075" y="488975"/>
              <a:ext cx="1250" cy="6100"/>
            </a:xfrm>
            <a:custGeom>
              <a:avLst/>
              <a:gdLst/>
              <a:ahLst/>
              <a:cxnLst/>
              <a:rect l="0" t="0" r="0" b="0"/>
              <a:pathLst>
                <a:path w="50" h="244" fill="none" extrusionOk="0">
                  <a:moveTo>
                    <a:pt x="49" y="244"/>
                  </a:moveTo>
                  <a:lnTo>
                    <a:pt x="49" y="244"/>
                  </a:lnTo>
                  <a:lnTo>
                    <a:pt x="1"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21507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and strategizing</a:t>
            </a:r>
            <a:r>
              <a:rPr lang="en-US" dirty="0" smtClean="0"/>
              <a:t>: </a:t>
            </a:r>
            <a:br>
              <a:rPr lang="en-US" dirty="0" smtClean="0"/>
            </a:br>
            <a:r>
              <a:rPr lang="en-US" dirty="0" smtClean="0"/>
              <a:t>working memory limitations</a:t>
            </a:r>
            <a:endParaRPr lang="en-US" dirty="0"/>
          </a:p>
        </p:txBody>
      </p:sp>
      <p:sp>
        <p:nvSpPr>
          <p:cNvPr id="3" name="Content Placeholder 2"/>
          <p:cNvSpPr>
            <a:spLocks noGrp="1"/>
          </p:cNvSpPr>
          <p:nvPr>
            <p:ph idx="1"/>
          </p:nvPr>
        </p:nvSpPr>
        <p:spPr/>
        <p:txBody>
          <a:bodyPr>
            <a:normAutofit/>
          </a:bodyPr>
          <a:lstStyle/>
          <a:p>
            <a:r>
              <a:rPr lang="en-US" sz="2800" dirty="0"/>
              <a:t>Students with executive function weakness may become overwhelmed with large projects and can respond by procrastinating or abandoning the project. </a:t>
            </a:r>
            <a:endParaRPr lang="en-US" sz="2800" dirty="0" smtClean="0"/>
          </a:p>
          <a:p>
            <a:r>
              <a:rPr lang="en-US" sz="2800" dirty="0" smtClean="0"/>
              <a:t>The </a:t>
            </a:r>
            <a:r>
              <a:rPr lang="en-US" sz="2800" dirty="0"/>
              <a:t>instructor will work with students individually to ensure that their planning is realistic and </a:t>
            </a:r>
            <a:r>
              <a:rPr lang="en-US" sz="2800" dirty="0" smtClean="0"/>
              <a:t>manageable. Students will be given a project planning document to complete, which will break </a:t>
            </a:r>
            <a:r>
              <a:rPr lang="en-US" sz="2800" dirty="0"/>
              <a:t>the project into much smaller pieces to help students feel like they can manage it successfully. </a:t>
            </a:r>
            <a:r>
              <a:rPr lang="en-US" sz="2800" dirty="0" smtClean="0"/>
              <a:t> </a:t>
            </a:r>
            <a:endParaRPr lang="en-US" sz="2800" dirty="0"/>
          </a:p>
          <a:p>
            <a:endParaRPr lang="en-US" dirty="0"/>
          </a:p>
        </p:txBody>
      </p:sp>
    </p:spTree>
    <p:extLst>
      <p:ext uri="{BB962C8B-B14F-4D97-AF65-F5344CB8AC3E}">
        <p14:creationId xmlns:p14="http://schemas.microsoft.com/office/powerpoint/2010/main" val="2068213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and strategizing</a:t>
            </a:r>
            <a:r>
              <a:rPr lang="en-US" dirty="0" smtClean="0"/>
              <a:t>: </a:t>
            </a:r>
            <a:br>
              <a:rPr lang="en-US" dirty="0" smtClean="0"/>
            </a:br>
            <a:r>
              <a:rPr lang="en-US" dirty="0" smtClean="0"/>
              <a:t>learning when it’s useful</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The instructor will discuss planning and strategizing in multiple contexts.</a:t>
            </a:r>
            <a:br>
              <a:rPr lang="en-US" sz="2800" dirty="0" smtClean="0"/>
            </a:br>
            <a:endParaRPr lang="en-US" sz="2800" dirty="0" smtClean="0"/>
          </a:p>
          <a:p>
            <a:pPr lvl="1"/>
            <a:r>
              <a:rPr lang="en-US" sz="2800" dirty="0" smtClean="0"/>
              <a:t>Planning and strategizing are part of everyday life (examples: planning a meal, planning an outfit for a certain event, planning a Pokémon walk, planning a birthday party)</a:t>
            </a:r>
            <a:br>
              <a:rPr lang="en-US" sz="2800" dirty="0" smtClean="0"/>
            </a:br>
            <a:endParaRPr lang="en-US" sz="2800" dirty="0" smtClean="0"/>
          </a:p>
          <a:p>
            <a:pPr lvl="1"/>
            <a:r>
              <a:rPr lang="en-US" sz="2800" dirty="0" smtClean="0"/>
              <a:t>Planning methods may vary depending on what you are planning. For this project, the project planning document will help students record their thoughts and research as they work.</a:t>
            </a:r>
            <a:br>
              <a:rPr lang="en-US" sz="2800" dirty="0" smtClean="0"/>
            </a:br>
            <a:endParaRPr lang="en-US" sz="2800" dirty="0" smtClean="0"/>
          </a:p>
          <a:p>
            <a:pPr lvl="1"/>
            <a:r>
              <a:rPr lang="en-US" sz="2800" dirty="0" smtClean="0"/>
              <a:t>Planning and strategizing are especially useful when there are many factors to consider, such as time, resources, and other people.</a:t>
            </a:r>
          </a:p>
          <a:p>
            <a:pPr lvl="1"/>
            <a:endParaRPr lang="en-US" dirty="0"/>
          </a:p>
        </p:txBody>
      </p:sp>
    </p:spTree>
    <p:extLst>
      <p:ext uri="{BB962C8B-B14F-4D97-AF65-F5344CB8AC3E}">
        <p14:creationId xmlns:p14="http://schemas.microsoft.com/office/powerpoint/2010/main" val="1301026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and strategizing</a:t>
            </a:r>
            <a:r>
              <a:rPr lang="en-US" dirty="0" smtClean="0"/>
              <a:t>: </a:t>
            </a:r>
            <a:br>
              <a:rPr lang="en-US" dirty="0" smtClean="0"/>
            </a:br>
            <a:r>
              <a:rPr lang="en-US" dirty="0" smtClean="0"/>
              <a:t>learning to adjust the skill</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The instructor will talk to students about potential issues they might encounter when setting </a:t>
            </a:r>
            <a:r>
              <a:rPr lang="en-US" sz="2400" dirty="0" smtClean="0"/>
              <a:t>goals </a:t>
            </a:r>
            <a:r>
              <a:rPr lang="en-US" sz="2400" dirty="0"/>
              <a:t>and how to adjust accordingly</a:t>
            </a:r>
            <a:r>
              <a:rPr lang="en-US" sz="2400" dirty="0" smtClean="0"/>
              <a:t>.</a:t>
            </a:r>
            <a:br>
              <a:rPr lang="en-US" sz="2400" dirty="0" smtClean="0"/>
            </a:br>
            <a:endParaRPr lang="en-US" sz="2400" dirty="0"/>
          </a:p>
          <a:p>
            <a:pPr lvl="1"/>
            <a:r>
              <a:rPr lang="en-US" sz="2400" b="1" dirty="0" smtClean="0"/>
              <a:t>Becoming </a:t>
            </a:r>
            <a:r>
              <a:rPr lang="en-US" sz="2400" b="1" dirty="0"/>
              <a:t>overwhelmed </a:t>
            </a:r>
            <a:r>
              <a:rPr lang="en-US" sz="2400" b="1" dirty="0" smtClean="0"/>
              <a:t>by the size of the project</a:t>
            </a:r>
            <a:endParaRPr lang="en-US" sz="2400" b="1" dirty="0"/>
          </a:p>
          <a:p>
            <a:pPr lvl="2"/>
            <a:r>
              <a:rPr lang="en-US" sz="2400" dirty="0"/>
              <a:t>A</a:t>
            </a:r>
            <a:r>
              <a:rPr lang="en-US" sz="2400" dirty="0" smtClean="0"/>
              <a:t>ll </a:t>
            </a:r>
            <a:r>
              <a:rPr lang="en-US" sz="2400" dirty="0"/>
              <a:t>of the documents are drafts, and </a:t>
            </a:r>
            <a:r>
              <a:rPr lang="en-US" sz="2400" dirty="0" smtClean="0"/>
              <a:t>it </a:t>
            </a:r>
            <a:r>
              <a:rPr lang="en-US" sz="2400" dirty="0"/>
              <a:t>is </a:t>
            </a:r>
            <a:r>
              <a:rPr lang="en-US" sz="2400" dirty="0" smtClean="0"/>
              <a:t>important for students </a:t>
            </a:r>
            <a:r>
              <a:rPr lang="en-US" sz="2400" dirty="0"/>
              <a:t>to focus on one step at a time. The planning documents will provide examples so students will not feel like they have to start from </a:t>
            </a:r>
            <a:r>
              <a:rPr lang="en-US" sz="2400" dirty="0" smtClean="0"/>
              <a:t>scratch. </a:t>
            </a:r>
          </a:p>
          <a:p>
            <a:pPr lvl="2"/>
            <a:endParaRPr lang="en-US" sz="2400" b="1" dirty="0"/>
          </a:p>
          <a:p>
            <a:pPr lvl="1"/>
            <a:r>
              <a:rPr lang="en-US" sz="2600" b="1" dirty="0" smtClean="0"/>
              <a:t>Difficulty breaking </a:t>
            </a:r>
            <a:r>
              <a:rPr lang="en-US" sz="2600" b="1" dirty="0"/>
              <a:t>down the </a:t>
            </a:r>
            <a:r>
              <a:rPr lang="en-US" sz="2600" b="1" dirty="0" smtClean="0"/>
              <a:t>project into smaller parts</a:t>
            </a:r>
            <a:endParaRPr lang="en-US" sz="2600" b="1" dirty="0"/>
          </a:p>
          <a:p>
            <a:pPr lvl="2"/>
            <a:r>
              <a:rPr lang="en-US" sz="2400" dirty="0" smtClean="0"/>
              <a:t>Provide examples </a:t>
            </a:r>
            <a:r>
              <a:rPr lang="en-US" sz="2400" dirty="0"/>
              <a:t>of how to break a large task into much smaller goals or milestones. Examples will be both in the context of a makerspace activity and in other contexts so students can see how to transfer the planning and strategizing to different kinds of situations.</a:t>
            </a:r>
          </a:p>
          <a:p>
            <a:endParaRPr lang="en-US" dirty="0"/>
          </a:p>
        </p:txBody>
      </p:sp>
    </p:spTree>
    <p:extLst>
      <p:ext uri="{BB962C8B-B14F-4D97-AF65-F5344CB8AC3E}">
        <p14:creationId xmlns:p14="http://schemas.microsoft.com/office/powerpoint/2010/main" val="670379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3: Time management</a:t>
            </a:r>
            <a:endParaRPr lang="en-US" dirty="0"/>
          </a:p>
        </p:txBody>
      </p:sp>
      <p:sp>
        <p:nvSpPr>
          <p:cNvPr id="3" name="Content Placeholder 2"/>
          <p:cNvSpPr>
            <a:spLocks noGrp="1"/>
          </p:cNvSpPr>
          <p:nvPr>
            <p:ph idx="1"/>
          </p:nvPr>
        </p:nvSpPr>
        <p:spPr>
          <a:xfrm>
            <a:off x="1069848" y="2121408"/>
            <a:ext cx="6173367" cy="4050792"/>
          </a:xfrm>
        </p:spPr>
        <p:txBody>
          <a:bodyPr>
            <a:normAutofit/>
          </a:bodyPr>
          <a:lstStyle/>
          <a:p>
            <a:r>
              <a:rPr lang="en-US" sz="2400" dirty="0" smtClean="0"/>
              <a:t>Time management is an essential part of being a successful student.</a:t>
            </a:r>
          </a:p>
          <a:p>
            <a:r>
              <a:rPr lang="en-US" sz="2400" dirty="0" smtClean="0"/>
              <a:t>In the makerspace environment, students </a:t>
            </a:r>
            <a:r>
              <a:rPr lang="en-US" sz="2400" dirty="0"/>
              <a:t>will need to be aware of how much time they are given in the makerspace and how much time they will need to complete their projects. </a:t>
            </a:r>
            <a:endParaRPr lang="en-US" sz="2400" dirty="0" smtClean="0"/>
          </a:p>
          <a:p>
            <a:r>
              <a:rPr lang="en-US" sz="2400" dirty="0" smtClean="0"/>
              <a:t>Time </a:t>
            </a:r>
            <a:r>
              <a:rPr lang="en-US" sz="2400" dirty="0"/>
              <a:t>will also play a factor in what projects students can </a:t>
            </a:r>
            <a:r>
              <a:rPr lang="en-US" sz="2400" dirty="0" smtClean="0"/>
              <a:t>select. </a:t>
            </a:r>
            <a:endParaRPr lang="en-US" sz="2400" dirty="0"/>
          </a:p>
        </p:txBody>
      </p:sp>
      <p:grpSp>
        <p:nvGrpSpPr>
          <p:cNvPr id="28" name="Shape 743"/>
          <p:cNvGrpSpPr/>
          <p:nvPr/>
        </p:nvGrpSpPr>
        <p:grpSpPr>
          <a:xfrm>
            <a:off x="7758794" y="2326935"/>
            <a:ext cx="3222527" cy="3222527"/>
            <a:chOff x="6649150" y="309350"/>
            <a:chExt cx="395800" cy="395800"/>
          </a:xfrm>
        </p:grpSpPr>
        <p:sp>
          <p:nvSpPr>
            <p:cNvPr id="29" name="Shape 744"/>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0" name="Shape 745"/>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1" name="Shape 746"/>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2" name="Shape 747"/>
            <p:cNvSpPr/>
            <p:nvPr/>
          </p:nvSpPr>
          <p:spPr>
            <a:xfrm>
              <a:off x="6847025" y="333700"/>
              <a:ext cx="25" cy="29250"/>
            </a:xfrm>
            <a:custGeom>
              <a:avLst/>
              <a:gdLst/>
              <a:ahLst/>
              <a:cxnLst/>
              <a:rect l="0" t="0" r="0" b="0"/>
              <a:pathLst>
                <a:path w="1" h="1170" fill="none" extrusionOk="0">
                  <a:moveTo>
                    <a:pt x="1" y="1170"/>
                  </a:moveTo>
                  <a:lnTo>
                    <a:pt x="1"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3" name="Shape 748"/>
            <p:cNvSpPr/>
            <p:nvPr/>
          </p:nvSpPr>
          <p:spPr>
            <a:xfrm>
              <a:off x="6760575" y="356850"/>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4" name="Shape 749"/>
            <p:cNvSpPr/>
            <p:nvPr/>
          </p:nvSpPr>
          <p:spPr>
            <a:xfrm>
              <a:off x="6760575" y="356850"/>
              <a:ext cx="14025" cy="24975"/>
            </a:xfrm>
            <a:custGeom>
              <a:avLst/>
              <a:gdLst/>
              <a:ahLst/>
              <a:cxnLst/>
              <a:rect l="0" t="0" r="0" b="0"/>
              <a:pathLst>
                <a:path w="561" h="999" fill="none" extrusionOk="0">
                  <a:moveTo>
                    <a:pt x="1" y="0"/>
                  </a:moveTo>
                  <a:lnTo>
                    <a:pt x="561" y="99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5" name="Shape 750"/>
            <p:cNvSpPr/>
            <p:nvPr/>
          </p:nvSpPr>
          <p:spPr>
            <a:xfrm>
              <a:off x="6696650" y="420775"/>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6" name="Shape 751"/>
            <p:cNvSpPr/>
            <p:nvPr/>
          </p:nvSpPr>
          <p:spPr>
            <a:xfrm>
              <a:off x="6696650" y="420775"/>
              <a:ext cx="24975" cy="14025"/>
            </a:xfrm>
            <a:custGeom>
              <a:avLst/>
              <a:gdLst/>
              <a:ahLst/>
              <a:cxnLst/>
              <a:rect l="0" t="0" r="0" b="0"/>
              <a:pathLst>
                <a:path w="999" h="561" fill="none" extrusionOk="0">
                  <a:moveTo>
                    <a:pt x="0" y="0"/>
                  </a:moveTo>
                  <a:lnTo>
                    <a:pt x="999" y="56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7" name="Shape 752"/>
            <p:cNvSpPr/>
            <p:nvPr/>
          </p:nvSpPr>
          <p:spPr>
            <a:xfrm>
              <a:off x="6673500" y="507225"/>
              <a:ext cx="29250" cy="25"/>
            </a:xfrm>
            <a:custGeom>
              <a:avLst/>
              <a:gdLst/>
              <a:ahLst/>
              <a:cxnLst/>
              <a:rect l="0" t="0" r="0" b="0"/>
              <a:pathLst>
                <a:path w="1170" h="1" fill="none" extrusionOk="0">
                  <a:moveTo>
                    <a:pt x="1" y="1"/>
                  </a:moveTo>
                  <a:lnTo>
                    <a:pt x="117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8" name="Shape 753"/>
            <p:cNvSpPr/>
            <p:nvPr/>
          </p:nvSpPr>
          <p:spPr>
            <a:xfrm>
              <a:off x="6696650" y="593700"/>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39" name="Shape 754"/>
            <p:cNvSpPr/>
            <p:nvPr/>
          </p:nvSpPr>
          <p:spPr>
            <a:xfrm>
              <a:off x="6696650" y="579700"/>
              <a:ext cx="24975" cy="14025"/>
            </a:xfrm>
            <a:custGeom>
              <a:avLst/>
              <a:gdLst/>
              <a:ahLst/>
              <a:cxnLst/>
              <a:rect l="0" t="0" r="0" b="0"/>
              <a:pathLst>
                <a:path w="999" h="561" fill="none" extrusionOk="0">
                  <a:moveTo>
                    <a:pt x="0" y="560"/>
                  </a:moveTo>
                  <a:lnTo>
                    <a:pt x="999"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0" name="Shape 755"/>
            <p:cNvSpPr/>
            <p:nvPr/>
          </p:nvSpPr>
          <p:spPr>
            <a:xfrm>
              <a:off x="6760575" y="632675"/>
              <a:ext cx="14025" cy="24975"/>
            </a:xfrm>
            <a:custGeom>
              <a:avLst/>
              <a:gdLst/>
              <a:ahLst/>
              <a:cxnLst/>
              <a:rect l="0" t="0" r="0" b="0"/>
              <a:pathLst>
                <a:path w="561" h="999" fill="none" extrusionOk="0">
                  <a:moveTo>
                    <a:pt x="1" y="999"/>
                  </a:moveTo>
                  <a:lnTo>
                    <a:pt x="56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1" name="Shape 756"/>
            <p:cNvSpPr/>
            <p:nvPr/>
          </p:nvSpPr>
          <p:spPr>
            <a:xfrm>
              <a:off x="6760575" y="657625"/>
              <a:ext cx="25" cy="25"/>
            </a:xfrm>
            <a:custGeom>
              <a:avLst/>
              <a:gdLst/>
              <a:ahLst/>
              <a:cxnLst/>
              <a:rect l="0" t="0" r="0" b="0"/>
              <a:pathLst>
                <a:path w="1" h="1" fill="none" extrusionOk="0">
                  <a:moveTo>
                    <a:pt x="1" y="1"/>
                  </a:moveTo>
                  <a:lnTo>
                    <a:pt x="1"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2" name="Shape 757"/>
            <p:cNvSpPr/>
            <p:nvPr/>
          </p:nvSpPr>
          <p:spPr>
            <a:xfrm>
              <a:off x="6847025" y="651550"/>
              <a:ext cx="25" cy="29250"/>
            </a:xfrm>
            <a:custGeom>
              <a:avLst/>
              <a:gdLst/>
              <a:ahLst/>
              <a:cxnLst/>
              <a:rect l="0" t="0" r="0" b="0"/>
              <a:pathLst>
                <a:path w="1" h="1170" fill="none" extrusionOk="0">
                  <a:moveTo>
                    <a:pt x="1" y="0"/>
                  </a:moveTo>
                  <a:lnTo>
                    <a:pt x="1" y="116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3" name="Shape 758"/>
            <p:cNvSpPr/>
            <p:nvPr/>
          </p:nvSpPr>
          <p:spPr>
            <a:xfrm>
              <a:off x="6919500" y="632675"/>
              <a:ext cx="14025" cy="24975"/>
            </a:xfrm>
            <a:custGeom>
              <a:avLst/>
              <a:gdLst/>
              <a:ahLst/>
              <a:cxnLst/>
              <a:rect l="0" t="0" r="0" b="0"/>
              <a:pathLst>
                <a:path w="561" h="999" fill="none" extrusionOk="0">
                  <a:moveTo>
                    <a:pt x="560" y="999"/>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4" name="Shape 759"/>
            <p:cNvSpPr/>
            <p:nvPr/>
          </p:nvSpPr>
          <p:spPr>
            <a:xfrm>
              <a:off x="6933500" y="657625"/>
              <a:ext cx="25" cy="25"/>
            </a:xfrm>
            <a:custGeom>
              <a:avLst/>
              <a:gdLst/>
              <a:ahLst/>
              <a:cxnLst/>
              <a:rect l="0" t="0" r="0" b="0"/>
              <a:pathLst>
                <a:path w="1" h="1" fill="none" extrusionOk="0">
                  <a:moveTo>
                    <a:pt x="0" y="1"/>
                  </a:moveTo>
                  <a:lnTo>
                    <a:pt x="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5" name="Shape 760"/>
            <p:cNvSpPr/>
            <p:nvPr/>
          </p:nvSpPr>
          <p:spPr>
            <a:xfrm>
              <a:off x="6972475" y="579700"/>
              <a:ext cx="24975" cy="14025"/>
            </a:xfrm>
            <a:custGeom>
              <a:avLst/>
              <a:gdLst/>
              <a:ahLst/>
              <a:cxnLst/>
              <a:rect l="0" t="0" r="0" b="0"/>
              <a:pathLst>
                <a:path w="999" h="561" fill="none" extrusionOk="0">
                  <a:moveTo>
                    <a:pt x="999" y="56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6" name="Shape 761"/>
            <p:cNvSpPr/>
            <p:nvPr/>
          </p:nvSpPr>
          <p:spPr>
            <a:xfrm>
              <a:off x="6997425" y="593700"/>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7" name="Shape 762"/>
            <p:cNvSpPr/>
            <p:nvPr/>
          </p:nvSpPr>
          <p:spPr>
            <a:xfrm>
              <a:off x="6991350" y="507225"/>
              <a:ext cx="29250" cy="25"/>
            </a:xfrm>
            <a:custGeom>
              <a:avLst/>
              <a:gdLst/>
              <a:ahLst/>
              <a:cxnLst/>
              <a:rect l="0" t="0" r="0" b="0"/>
              <a:pathLst>
                <a:path w="1170" h="1" fill="none" extrusionOk="0">
                  <a:moveTo>
                    <a:pt x="1169" y="1"/>
                  </a:moveTo>
                  <a:lnTo>
                    <a:pt x="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8" name="Shape 763"/>
            <p:cNvSpPr/>
            <p:nvPr/>
          </p:nvSpPr>
          <p:spPr>
            <a:xfrm>
              <a:off x="6972475" y="420775"/>
              <a:ext cx="24975" cy="14025"/>
            </a:xfrm>
            <a:custGeom>
              <a:avLst/>
              <a:gdLst/>
              <a:ahLst/>
              <a:cxnLst/>
              <a:rect l="0" t="0" r="0" b="0"/>
              <a:pathLst>
                <a:path w="999" h="561" fill="none" extrusionOk="0">
                  <a:moveTo>
                    <a:pt x="0" y="561"/>
                  </a:moveTo>
                  <a:lnTo>
                    <a:pt x="999"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9" name="Shape 764"/>
            <p:cNvSpPr/>
            <p:nvPr/>
          </p:nvSpPr>
          <p:spPr>
            <a:xfrm>
              <a:off x="6997425" y="420775"/>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0" name="Shape 765"/>
            <p:cNvSpPr/>
            <p:nvPr/>
          </p:nvSpPr>
          <p:spPr>
            <a:xfrm>
              <a:off x="6919500" y="356850"/>
              <a:ext cx="14025" cy="24975"/>
            </a:xfrm>
            <a:custGeom>
              <a:avLst/>
              <a:gdLst/>
              <a:ahLst/>
              <a:cxnLst/>
              <a:rect l="0" t="0" r="0" b="0"/>
              <a:pathLst>
                <a:path w="561" h="999" fill="none" extrusionOk="0">
                  <a:moveTo>
                    <a:pt x="560" y="0"/>
                  </a:moveTo>
                  <a:lnTo>
                    <a:pt x="0" y="99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1" name="Shape 766"/>
            <p:cNvSpPr/>
            <p:nvPr/>
          </p:nvSpPr>
          <p:spPr>
            <a:xfrm>
              <a:off x="6933500" y="356850"/>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722075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management</a:t>
            </a:r>
            <a:r>
              <a:rPr lang="en-US" dirty="0" smtClean="0"/>
              <a:t>: </a:t>
            </a:r>
            <a:br>
              <a:rPr lang="en-US" dirty="0" smtClean="0"/>
            </a:br>
            <a:r>
              <a:rPr lang="en-US" dirty="0" smtClean="0"/>
              <a:t>working memory limitations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The </a:t>
            </a:r>
            <a:r>
              <a:rPr lang="en-US" sz="2400" dirty="0"/>
              <a:t>instructor will work with students to ensure that they choose activities that can be completed in the given timeframe. </a:t>
            </a:r>
            <a:r>
              <a:rPr lang="en-US" sz="2400" dirty="0" smtClean="0"/>
              <a:t/>
            </a:r>
            <a:br>
              <a:rPr lang="en-US" sz="2400" dirty="0" smtClean="0"/>
            </a:br>
            <a:endParaRPr lang="en-US" sz="2400" dirty="0" smtClean="0"/>
          </a:p>
          <a:p>
            <a:pPr lvl="1"/>
            <a:r>
              <a:rPr lang="en-US" sz="2400" dirty="0" smtClean="0"/>
              <a:t>Once </a:t>
            </a:r>
            <a:r>
              <a:rPr lang="en-US" sz="2400" dirty="0"/>
              <a:t>students complete the project plan, which includes a draft project timeline, </a:t>
            </a:r>
            <a:r>
              <a:rPr lang="en-US" sz="2400" dirty="0" smtClean="0"/>
              <a:t>encourage students </a:t>
            </a:r>
            <a:r>
              <a:rPr lang="en-US" sz="2400" dirty="0"/>
              <a:t>to check in with their draft timeline often and adjust if needed. </a:t>
            </a:r>
            <a:r>
              <a:rPr lang="en-US" sz="2400" dirty="0" smtClean="0"/>
              <a:t/>
            </a:r>
            <a:br>
              <a:rPr lang="en-US" sz="2400" dirty="0" smtClean="0"/>
            </a:br>
            <a:endParaRPr lang="en-US" sz="2400" dirty="0" smtClean="0"/>
          </a:p>
          <a:p>
            <a:pPr lvl="1"/>
            <a:r>
              <a:rPr lang="en-US" sz="2400" dirty="0" smtClean="0"/>
              <a:t>The </a:t>
            </a:r>
            <a:r>
              <a:rPr lang="en-US" sz="2400" dirty="0"/>
              <a:t>end of each makerspace session will include time for students to assess what was completed during the session and see how it compares with the timeline. </a:t>
            </a:r>
            <a:r>
              <a:rPr lang="en-US" sz="2400" dirty="0" smtClean="0"/>
              <a:t>Remind students </a:t>
            </a:r>
            <a:r>
              <a:rPr lang="en-US" sz="2400" dirty="0"/>
              <a:t>that project plans are flexible and provide examples of adjusting a timeline for project. </a:t>
            </a:r>
            <a:r>
              <a:rPr lang="en-US" sz="2400" dirty="0" smtClean="0"/>
              <a:t/>
            </a:r>
            <a:br>
              <a:rPr lang="en-US" sz="2400" dirty="0" smtClean="0"/>
            </a:br>
            <a:endParaRPr lang="en-US" sz="2400" dirty="0" smtClean="0"/>
          </a:p>
          <a:p>
            <a:pPr lvl="1"/>
            <a:r>
              <a:rPr lang="en-US" sz="2400" dirty="0" smtClean="0"/>
              <a:t>The </a:t>
            </a:r>
            <a:r>
              <a:rPr lang="en-US" sz="2400" dirty="0"/>
              <a:t>goal is for students to get used to checking their progress so they will know if they need to change things or adjust their goals.</a:t>
            </a:r>
          </a:p>
          <a:p>
            <a:endParaRPr lang="en-US" dirty="0"/>
          </a:p>
          <a:p>
            <a:endParaRPr lang="en-US" dirty="0"/>
          </a:p>
        </p:txBody>
      </p:sp>
    </p:spTree>
    <p:extLst>
      <p:ext uri="{BB962C8B-B14F-4D97-AF65-F5344CB8AC3E}">
        <p14:creationId xmlns:p14="http://schemas.microsoft.com/office/powerpoint/2010/main" val="498032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512064"/>
            <a:ext cx="10058400" cy="1609344"/>
          </a:xfrm>
        </p:spPr>
        <p:txBody>
          <a:bodyPr/>
          <a:lstStyle/>
          <a:p>
            <a:r>
              <a:rPr lang="en-US" dirty="0"/>
              <a:t>Time management</a:t>
            </a:r>
            <a:r>
              <a:rPr lang="en-US" dirty="0" smtClean="0"/>
              <a:t>: </a:t>
            </a:r>
            <a:br>
              <a:rPr lang="en-US" dirty="0" smtClean="0"/>
            </a:br>
            <a:r>
              <a:rPr lang="en-US" dirty="0" smtClean="0"/>
              <a:t>learning when it’s useful</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instructor will discuss time management in multiple contexts.</a:t>
            </a:r>
            <a:br>
              <a:rPr lang="en-US" sz="2400" dirty="0" smtClean="0"/>
            </a:br>
            <a:endParaRPr lang="en-US" sz="2400" dirty="0" smtClean="0"/>
          </a:p>
          <a:p>
            <a:pPr lvl="1"/>
            <a:r>
              <a:rPr lang="en-US" sz="2400" dirty="0" smtClean="0"/>
              <a:t>Time management occurs in everyday life (examples: getting up on time so you can arrive to school on time, working on a test quickly enough to complete all the questions)</a:t>
            </a:r>
            <a:br>
              <a:rPr lang="en-US" sz="2400" dirty="0" smtClean="0"/>
            </a:br>
            <a:endParaRPr lang="en-US" sz="2400" dirty="0" smtClean="0"/>
          </a:p>
          <a:p>
            <a:pPr lvl="1"/>
            <a:r>
              <a:rPr lang="en-US" sz="2400" dirty="0" smtClean="0"/>
              <a:t>Remind students that the </a:t>
            </a:r>
            <a:r>
              <a:rPr lang="en-US" sz="2400" dirty="0"/>
              <a:t>type of detail </a:t>
            </a:r>
            <a:r>
              <a:rPr lang="en-US" sz="2400" dirty="0" smtClean="0"/>
              <a:t>they are thinking about isn’t </a:t>
            </a:r>
            <a:r>
              <a:rPr lang="en-US" sz="2400" dirty="0"/>
              <a:t>always necessary for time </a:t>
            </a:r>
            <a:r>
              <a:rPr lang="en-US" sz="2400" dirty="0" smtClean="0"/>
              <a:t>management.  However, it’s </a:t>
            </a:r>
            <a:r>
              <a:rPr lang="en-US" sz="2400" dirty="0"/>
              <a:t>important to think through them when initially </a:t>
            </a:r>
            <a:r>
              <a:rPr lang="en-US" sz="2400" dirty="0" smtClean="0"/>
              <a:t>planning a large project.</a:t>
            </a:r>
            <a:br>
              <a:rPr lang="en-US" sz="2400" dirty="0" smtClean="0"/>
            </a:br>
            <a:endParaRPr lang="en-US" sz="2400" dirty="0" smtClean="0"/>
          </a:p>
          <a:p>
            <a:pPr lvl="1"/>
            <a:r>
              <a:rPr lang="en-US" sz="2400" dirty="0"/>
              <a:t>R</a:t>
            </a:r>
            <a:r>
              <a:rPr lang="en-US" sz="2400" dirty="0" smtClean="0"/>
              <a:t>emind </a:t>
            </a:r>
            <a:r>
              <a:rPr lang="en-US" sz="2400" dirty="0"/>
              <a:t>students that they have flexibility with the project and can adjust their scheduling throughout the project if </a:t>
            </a:r>
            <a:r>
              <a:rPr lang="en-US" sz="2400" dirty="0" smtClean="0"/>
              <a:t>necessary.</a:t>
            </a:r>
          </a:p>
          <a:p>
            <a:pPr lvl="1"/>
            <a:endParaRPr lang="en-US" dirty="0" smtClean="0"/>
          </a:p>
          <a:p>
            <a:endParaRPr lang="en-US" dirty="0"/>
          </a:p>
        </p:txBody>
      </p:sp>
    </p:spTree>
    <p:extLst>
      <p:ext uri="{BB962C8B-B14F-4D97-AF65-F5344CB8AC3E}">
        <p14:creationId xmlns:p14="http://schemas.microsoft.com/office/powerpoint/2010/main" val="1691245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management</a:t>
            </a:r>
            <a:r>
              <a:rPr lang="en-US" dirty="0" smtClean="0"/>
              <a:t>: </a:t>
            </a:r>
            <a:br>
              <a:rPr lang="en-US" dirty="0" smtClean="0"/>
            </a:br>
            <a:r>
              <a:rPr lang="en-US" dirty="0" smtClean="0"/>
              <a:t>learning to adjust the skill</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The </a:t>
            </a:r>
            <a:r>
              <a:rPr lang="en-US" sz="2600" dirty="0"/>
              <a:t>instructor will talk to students about potential issues they might encounter when </a:t>
            </a:r>
            <a:r>
              <a:rPr lang="en-US" sz="2600" dirty="0" smtClean="0"/>
              <a:t>managing their time and </a:t>
            </a:r>
            <a:r>
              <a:rPr lang="en-US" sz="2600" dirty="0"/>
              <a:t>how to adjust accordingly</a:t>
            </a:r>
            <a:r>
              <a:rPr lang="en-US" sz="2600" dirty="0" smtClean="0"/>
              <a:t>.</a:t>
            </a:r>
            <a:br>
              <a:rPr lang="en-US" sz="2600" dirty="0" smtClean="0"/>
            </a:br>
            <a:endParaRPr lang="en-US" sz="2600" dirty="0"/>
          </a:p>
          <a:p>
            <a:pPr lvl="1"/>
            <a:r>
              <a:rPr lang="en-US" sz="2600" b="1" dirty="0" smtClean="0"/>
              <a:t>Getting </a:t>
            </a:r>
            <a:r>
              <a:rPr lang="en-US" sz="2600" b="1" dirty="0"/>
              <a:t>behind schedule </a:t>
            </a:r>
            <a:r>
              <a:rPr lang="en-US" sz="2600" b="1" dirty="0" smtClean="0"/>
              <a:t>due to incorrect time estimates</a:t>
            </a:r>
            <a:endParaRPr lang="en-US" sz="2600" b="1" dirty="0"/>
          </a:p>
          <a:p>
            <a:pPr lvl="2"/>
            <a:r>
              <a:rPr lang="en-US" sz="2600" dirty="0"/>
              <a:t>R</a:t>
            </a:r>
            <a:r>
              <a:rPr lang="en-US" sz="2600" dirty="0" smtClean="0"/>
              <a:t>emind </a:t>
            </a:r>
            <a:r>
              <a:rPr lang="en-US" sz="2600" dirty="0"/>
              <a:t>students that the project timelines are drafts and make sure that they assess the timeline frequently to see if something needs to be changed. An important part of time management is reflecting and changing when </a:t>
            </a:r>
            <a:r>
              <a:rPr lang="en-US" sz="2600" dirty="0" smtClean="0"/>
              <a:t>necessary. Emphasize </a:t>
            </a:r>
            <a:r>
              <a:rPr lang="en-US" sz="2600" dirty="0"/>
              <a:t>the importance of flexibility. </a:t>
            </a:r>
            <a:r>
              <a:rPr lang="en-US" sz="2600" dirty="0" smtClean="0"/>
              <a:t/>
            </a:r>
            <a:br>
              <a:rPr lang="en-US" sz="2600" dirty="0" smtClean="0"/>
            </a:br>
            <a:endParaRPr lang="en-US" sz="2600" dirty="0"/>
          </a:p>
          <a:p>
            <a:pPr lvl="1"/>
            <a:r>
              <a:rPr lang="en-US" sz="2600" b="1" dirty="0"/>
              <a:t> </a:t>
            </a:r>
            <a:r>
              <a:rPr lang="en-US" sz="2600" b="1" dirty="0" smtClean="0"/>
              <a:t>Struggling to stay on task</a:t>
            </a:r>
            <a:endParaRPr lang="en-US" sz="2600" b="1" dirty="0"/>
          </a:p>
          <a:p>
            <a:pPr lvl="2"/>
            <a:r>
              <a:rPr lang="en-US" sz="2600" dirty="0"/>
              <a:t>M</a:t>
            </a:r>
            <a:r>
              <a:rPr lang="en-US" sz="2600" dirty="0" smtClean="0"/>
              <a:t>onitor </a:t>
            </a:r>
            <a:r>
              <a:rPr lang="en-US" sz="2600" dirty="0"/>
              <a:t>students to see if they are staying on task and include brain breaks in each session. If students are </a:t>
            </a:r>
            <a:r>
              <a:rPr lang="en-US" sz="2600" dirty="0" smtClean="0"/>
              <a:t>struggling, work </a:t>
            </a:r>
            <a:r>
              <a:rPr lang="en-US" sz="2600" dirty="0"/>
              <a:t>with them by either finding a different task for them to complete or seeing if there is a potential problem that they can troubleshoot together</a:t>
            </a:r>
            <a:r>
              <a:rPr lang="en-US" sz="2600" dirty="0" smtClean="0"/>
              <a:t>. Emphasize the importance of breaks and stepping back from the task.</a:t>
            </a:r>
            <a:endParaRPr lang="en-US" sz="2600" dirty="0"/>
          </a:p>
          <a:p>
            <a:endParaRPr lang="en-US" dirty="0"/>
          </a:p>
        </p:txBody>
      </p:sp>
    </p:spTree>
    <p:extLst>
      <p:ext uri="{BB962C8B-B14F-4D97-AF65-F5344CB8AC3E}">
        <p14:creationId xmlns:p14="http://schemas.microsoft.com/office/powerpoint/2010/main" val="662894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a:xfrm>
            <a:off x="1069848" y="2121408"/>
            <a:ext cx="4417058" cy="4050792"/>
          </a:xfrm>
        </p:spPr>
        <p:txBody>
          <a:bodyPr>
            <a:normAutofit fontScale="92500" lnSpcReduction="10000"/>
          </a:bodyPr>
          <a:lstStyle/>
          <a:p>
            <a:r>
              <a:rPr lang="en-US" sz="3200" dirty="0" smtClean="0"/>
              <a:t>Makerspace Learning Unit</a:t>
            </a:r>
          </a:p>
          <a:p>
            <a:r>
              <a:rPr lang="en-US" sz="3200" dirty="0" smtClean="0"/>
              <a:t>Skill Set Learning Objectives</a:t>
            </a:r>
          </a:p>
          <a:p>
            <a:r>
              <a:rPr lang="en-US" sz="3200" dirty="0" smtClean="0"/>
              <a:t>Selected Skills</a:t>
            </a:r>
          </a:p>
          <a:p>
            <a:pPr lvl="1"/>
            <a:r>
              <a:rPr lang="en-US" sz="3200" dirty="0" smtClean="0"/>
              <a:t>Goal Setting</a:t>
            </a:r>
          </a:p>
          <a:p>
            <a:pPr lvl="1"/>
            <a:r>
              <a:rPr lang="en-US" sz="3200" dirty="0" smtClean="0"/>
              <a:t>Planning and Strategizing</a:t>
            </a:r>
          </a:p>
          <a:p>
            <a:pPr lvl="1"/>
            <a:r>
              <a:rPr lang="en-US" sz="3200" dirty="0" smtClean="0"/>
              <a:t>Time Management</a:t>
            </a:r>
          </a:p>
        </p:txBody>
      </p:sp>
      <p:grpSp>
        <p:nvGrpSpPr>
          <p:cNvPr id="4" name="Shape 715"/>
          <p:cNvGrpSpPr/>
          <p:nvPr/>
        </p:nvGrpSpPr>
        <p:grpSpPr>
          <a:xfrm>
            <a:off x="7466212" y="3901159"/>
            <a:ext cx="1961565" cy="1749386"/>
            <a:chOff x="3927500" y="301425"/>
            <a:chExt cx="461550" cy="411625"/>
          </a:xfrm>
        </p:grpSpPr>
        <p:sp>
          <p:nvSpPr>
            <p:cNvPr id="5" name="Shape 716"/>
            <p:cNvSpPr/>
            <p:nvPr/>
          </p:nvSpPr>
          <p:spPr>
            <a:xfrm>
              <a:off x="4080925" y="302050"/>
              <a:ext cx="154075" cy="411000"/>
            </a:xfrm>
            <a:custGeom>
              <a:avLst/>
              <a:gdLst/>
              <a:ahLst/>
              <a:cxnLst/>
              <a:rect l="0" t="0" r="0" b="0"/>
              <a:pathLst>
                <a:path w="6163" h="16440" fill="none" extrusionOk="0">
                  <a:moveTo>
                    <a:pt x="6162" y="3118"/>
                  </a:moveTo>
                  <a:lnTo>
                    <a:pt x="0" y="0"/>
                  </a:lnTo>
                  <a:lnTo>
                    <a:pt x="0" y="13322"/>
                  </a:lnTo>
                  <a:lnTo>
                    <a:pt x="6162" y="16440"/>
                  </a:lnTo>
                  <a:lnTo>
                    <a:pt x="6162" y="3118"/>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717"/>
            <p:cNvSpPr/>
            <p:nvPr/>
          </p:nvSpPr>
          <p:spPr>
            <a:xfrm>
              <a:off x="3927500" y="301425"/>
              <a:ext cx="153450" cy="406150"/>
            </a:xfrm>
            <a:custGeom>
              <a:avLst/>
              <a:gdLst/>
              <a:ahLst/>
              <a:cxnLst/>
              <a:rect l="0" t="0" r="0" b="0"/>
              <a:pathLst>
                <a:path w="6138" h="16246" fill="none" extrusionOk="0">
                  <a:moveTo>
                    <a:pt x="6137" y="1"/>
                  </a:moveTo>
                  <a:lnTo>
                    <a:pt x="536" y="2850"/>
                  </a:lnTo>
                  <a:lnTo>
                    <a:pt x="536" y="2850"/>
                  </a:lnTo>
                  <a:lnTo>
                    <a:pt x="414" y="2899"/>
                  </a:lnTo>
                  <a:lnTo>
                    <a:pt x="317" y="2997"/>
                  </a:lnTo>
                  <a:lnTo>
                    <a:pt x="219" y="3094"/>
                  </a:lnTo>
                  <a:lnTo>
                    <a:pt x="146" y="3216"/>
                  </a:lnTo>
                  <a:lnTo>
                    <a:pt x="73" y="3313"/>
                  </a:lnTo>
                  <a:lnTo>
                    <a:pt x="24" y="3435"/>
                  </a:lnTo>
                  <a:lnTo>
                    <a:pt x="0" y="3557"/>
                  </a:lnTo>
                  <a:lnTo>
                    <a:pt x="0" y="3679"/>
                  </a:lnTo>
                  <a:lnTo>
                    <a:pt x="0" y="15880"/>
                  </a:lnTo>
                  <a:lnTo>
                    <a:pt x="0" y="15880"/>
                  </a:lnTo>
                  <a:lnTo>
                    <a:pt x="0" y="16002"/>
                  </a:lnTo>
                  <a:lnTo>
                    <a:pt x="49" y="16075"/>
                  </a:lnTo>
                  <a:lnTo>
                    <a:pt x="97" y="16148"/>
                  </a:lnTo>
                  <a:lnTo>
                    <a:pt x="170" y="16197"/>
                  </a:lnTo>
                  <a:lnTo>
                    <a:pt x="244" y="16221"/>
                  </a:lnTo>
                  <a:lnTo>
                    <a:pt x="341" y="16246"/>
                  </a:lnTo>
                  <a:lnTo>
                    <a:pt x="463" y="16221"/>
                  </a:lnTo>
                  <a:lnTo>
                    <a:pt x="560" y="16173"/>
                  </a:lnTo>
                  <a:lnTo>
                    <a:pt x="6137" y="13323"/>
                  </a:lnTo>
                  <a:lnTo>
                    <a:pt x="6137" y="1"/>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718"/>
            <p:cNvSpPr/>
            <p:nvPr/>
          </p:nvSpPr>
          <p:spPr>
            <a:xfrm>
              <a:off x="4234975" y="306925"/>
              <a:ext cx="154075" cy="405525"/>
            </a:xfrm>
            <a:custGeom>
              <a:avLst/>
              <a:gdLst/>
              <a:ahLst/>
              <a:cxnLst/>
              <a:rect l="0" t="0" r="0" b="0"/>
              <a:pathLst>
                <a:path w="6163" h="16221" fill="none" extrusionOk="0">
                  <a:moveTo>
                    <a:pt x="5578" y="49"/>
                  </a:moveTo>
                  <a:lnTo>
                    <a:pt x="0" y="2898"/>
                  </a:lnTo>
                  <a:lnTo>
                    <a:pt x="0" y="16221"/>
                  </a:lnTo>
                  <a:lnTo>
                    <a:pt x="5626" y="13371"/>
                  </a:lnTo>
                  <a:lnTo>
                    <a:pt x="5626" y="13371"/>
                  </a:lnTo>
                  <a:lnTo>
                    <a:pt x="5724" y="13322"/>
                  </a:lnTo>
                  <a:lnTo>
                    <a:pt x="5845" y="13225"/>
                  </a:lnTo>
                  <a:lnTo>
                    <a:pt x="5918" y="13127"/>
                  </a:lnTo>
                  <a:lnTo>
                    <a:pt x="6016" y="13030"/>
                  </a:lnTo>
                  <a:lnTo>
                    <a:pt x="6065" y="12908"/>
                  </a:lnTo>
                  <a:lnTo>
                    <a:pt x="6113" y="12786"/>
                  </a:lnTo>
                  <a:lnTo>
                    <a:pt x="6138" y="12665"/>
                  </a:lnTo>
                  <a:lnTo>
                    <a:pt x="6162" y="12543"/>
                  </a:lnTo>
                  <a:lnTo>
                    <a:pt x="6162" y="341"/>
                  </a:lnTo>
                  <a:lnTo>
                    <a:pt x="6162" y="341"/>
                  </a:lnTo>
                  <a:lnTo>
                    <a:pt x="6138" y="219"/>
                  </a:lnTo>
                  <a:lnTo>
                    <a:pt x="6113" y="146"/>
                  </a:lnTo>
                  <a:lnTo>
                    <a:pt x="6065" y="73"/>
                  </a:lnTo>
                  <a:lnTo>
                    <a:pt x="5992" y="24"/>
                  </a:lnTo>
                  <a:lnTo>
                    <a:pt x="5894" y="0"/>
                  </a:lnTo>
                  <a:lnTo>
                    <a:pt x="5797" y="0"/>
                  </a:lnTo>
                  <a:lnTo>
                    <a:pt x="5699" y="0"/>
                  </a:lnTo>
                  <a:lnTo>
                    <a:pt x="5578" y="49"/>
                  </a:lnTo>
                  <a:lnTo>
                    <a:pt x="5578" y="49"/>
                  </a:lnTo>
                  <a:close/>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719"/>
            <p:cNvSpPr/>
            <p:nvPr/>
          </p:nvSpPr>
          <p:spPr>
            <a:xfrm>
              <a:off x="4295850" y="442075"/>
              <a:ext cx="46300" cy="26225"/>
            </a:xfrm>
            <a:custGeom>
              <a:avLst/>
              <a:gdLst/>
              <a:ahLst/>
              <a:cxnLst/>
              <a:rect l="0" t="0" r="0" b="0"/>
              <a:pathLst>
                <a:path w="1852" h="1049" fill="none" extrusionOk="0">
                  <a:moveTo>
                    <a:pt x="1" y="1"/>
                  </a:moveTo>
                  <a:lnTo>
                    <a:pt x="1852" y="1048"/>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720"/>
            <p:cNvSpPr/>
            <p:nvPr/>
          </p:nvSpPr>
          <p:spPr>
            <a:xfrm>
              <a:off x="4296475" y="415900"/>
              <a:ext cx="45075" cy="78575"/>
            </a:xfrm>
            <a:custGeom>
              <a:avLst/>
              <a:gdLst/>
              <a:ahLst/>
              <a:cxnLst/>
              <a:rect l="0" t="0" r="0" b="0"/>
              <a:pathLst>
                <a:path w="1803" h="3143" fill="none" extrusionOk="0">
                  <a:moveTo>
                    <a:pt x="1802" y="1"/>
                  </a:moveTo>
                  <a:lnTo>
                    <a:pt x="0" y="3142"/>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21"/>
            <p:cNvSpPr/>
            <p:nvPr/>
          </p:nvSpPr>
          <p:spPr>
            <a:xfrm>
              <a:off x="3968275" y="590050"/>
              <a:ext cx="25" cy="6100"/>
            </a:xfrm>
            <a:custGeom>
              <a:avLst/>
              <a:gdLst/>
              <a:ahLst/>
              <a:cxnLst/>
              <a:rect l="0" t="0" r="0" b="0"/>
              <a:pathLst>
                <a:path w="1" h="244" fill="none" extrusionOk="0">
                  <a:moveTo>
                    <a:pt x="1" y="244"/>
                  </a:moveTo>
                  <a:lnTo>
                    <a:pt x="1" y="244"/>
                  </a:lnTo>
                  <a:lnTo>
                    <a:pt x="1"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22"/>
            <p:cNvSpPr/>
            <p:nvPr/>
          </p:nvSpPr>
          <p:spPr>
            <a:xfrm>
              <a:off x="3970725" y="558375"/>
              <a:ext cx="1850" cy="12200"/>
            </a:xfrm>
            <a:custGeom>
              <a:avLst/>
              <a:gdLst/>
              <a:ahLst/>
              <a:cxnLst/>
              <a:rect l="0" t="0" r="0" b="0"/>
              <a:pathLst>
                <a:path w="74" h="488" fill="none" extrusionOk="0">
                  <a:moveTo>
                    <a:pt x="0" y="488"/>
                  </a:moveTo>
                  <a:lnTo>
                    <a:pt x="73"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723"/>
            <p:cNvSpPr/>
            <p:nvPr/>
          </p:nvSpPr>
          <p:spPr>
            <a:xfrm>
              <a:off x="3976200" y="527325"/>
              <a:ext cx="3675" cy="12200"/>
            </a:xfrm>
            <a:custGeom>
              <a:avLst/>
              <a:gdLst/>
              <a:ahLst/>
              <a:cxnLst/>
              <a:rect l="0" t="0" r="0" b="0"/>
              <a:pathLst>
                <a:path w="147" h="488" fill="none" extrusionOk="0">
                  <a:moveTo>
                    <a:pt x="0" y="488"/>
                  </a:moveTo>
                  <a:lnTo>
                    <a:pt x="98" y="147"/>
                  </a:lnTo>
                  <a:lnTo>
                    <a:pt x="147"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724"/>
            <p:cNvSpPr/>
            <p:nvPr/>
          </p:nvSpPr>
          <p:spPr>
            <a:xfrm>
              <a:off x="3985950" y="498100"/>
              <a:ext cx="4875" cy="10975"/>
            </a:xfrm>
            <a:custGeom>
              <a:avLst/>
              <a:gdLst/>
              <a:ahLst/>
              <a:cxnLst/>
              <a:rect l="0" t="0" r="0" b="0"/>
              <a:pathLst>
                <a:path w="195" h="439" fill="none" extrusionOk="0">
                  <a:moveTo>
                    <a:pt x="0" y="439"/>
                  </a:moveTo>
                  <a:lnTo>
                    <a:pt x="195" y="25"/>
                  </a:lnTo>
                  <a:lnTo>
                    <a:pt x="195"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725"/>
            <p:cNvSpPr/>
            <p:nvPr/>
          </p:nvSpPr>
          <p:spPr>
            <a:xfrm>
              <a:off x="4000550" y="471300"/>
              <a:ext cx="7325" cy="9775"/>
            </a:xfrm>
            <a:custGeom>
              <a:avLst/>
              <a:gdLst/>
              <a:ahLst/>
              <a:cxnLst/>
              <a:rect l="0" t="0" r="0" b="0"/>
              <a:pathLst>
                <a:path w="293" h="391" fill="none" extrusionOk="0">
                  <a:moveTo>
                    <a:pt x="1" y="391"/>
                  </a:moveTo>
                  <a:lnTo>
                    <a:pt x="74" y="269"/>
                  </a:lnTo>
                  <a:lnTo>
                    <a:pt x="293"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726"/>
            <p:cNvSpPr/>
            <p:nvPr/>
          </p:nvSpPr>
          <p:spPr>
            <a:xfrm>
              <a:off x="4021250" y="450600"/>
              <a:ext cx="10375" cy="6725"/>
            </a:xfrm>
            <a:custGeom>
              <a:avLst/>
              <a:gdLst/>
              <a:ahLst/>
              <a:cxnLst/>
              <a:rect l="0" t="0" r="0" b="0"/>
              <a:pathLst>
                <a:path w="415" h="269" fill="none" extrusionOk="0">
                  <a:moveTo>
                    <a:pt x="1" y="269"/>
                  </a:moveTo>
                  <a:lnTo>
                    <a:pt x="25" y="244"/>
                  </a:lnTo>
                  <a:lnTo>
                    <a:pt x="220" y="123"/>
                  </a:lnTo>
                  <a:lnTo>
                    <a:pt x="415"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727"/>
            <p:cNvSpPr/>
            <p:nvPr/>
          </p:nvSpPr>
          <p:spPr>
            <a:xfrm>
              <a:off x="4049250" y="440250"/>
              <a:ext cx="11600" cy="2475"/>
            </a:xfrm>
            <a:custGeom>
              <a:avLst/>
              <a:gdLst/>
              <a:ahLst/>
              <a:cxnLst/>
              <a:rect l="0" t="0" r="0" b="0"/>
              <a:pathLst>
                <a:path w="464" h="99" fill="none" extrusionOk="0">
                  <a:moveTo>
                    <a:pt x="1" y="98"/>
                  </a:moveTo>
                  <a:lnTo>
                    <a:pt x="220" y="50"/>
                  </a:lnTo>
                  <a:lnTo>
                    <a:pt x="464" y="1"/>
                  </a:lnTo>
                  <a:lnTo>
                    <a:pt x="464"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728"/>
            <p:cNvSpPr/>
            <p:nvPr/>
          </p:nvSpPr>
          <p:spPr>
            <a:xfrm>
              <a:off x="4080325" y="439650"/>
              <a:ext cx="12200" cy="1850"/>
            </a:xfrm>
            <a:custGeom>
              <a:avLst/>
              <a:gdLst/>
              <a:ahLst/>
              <a:cxnLst/>
              <a:rect l="0" t="0" r="0" b="0"/>
              <a:pathLst>
                <a:path w="488" h="74" fill="none" extrusionOk="0">
                  <a:moveTo>
                    <a:pt x="0" y="0"/>
                  </a:moveTo>
                  <a:lnTo>
                    <a:pt x="146" y="0"/>
                  </a:lnTo>
                  <a:lnTo>
                    <a:pt x="463" y="74"/>
                  </a:lnTo>
                  <a:lnTo>
                    <a:pt x="487" y="74"/>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729"/>
            <p:cNvSpPr/>
            <p:nvPr/>
          </p:nvSpPr>
          <p:spPr>
            <a:xfrm>
              <a:off x="4110150" y="450000"/>
              <a:ext cx="9150" cy="7950"/>
            </a:xfrm>
            <a:custGeom>
              <a:avLst/>
              <a:gdLst/>
              <a:ahLst/>
              <a:cxnLst/>
              <a:rect l="0" t="0" r="0" b="0"/>
              <a:pathLst>
                <a:path w="366" h="318" fill="none" extrusionOk="0">
                  <a:moveTo>
                    <a:pt x="0" y="1"/>
                  </a:moveTo>
                  <a:lnTo>
                    <a:pt x="98" y="74"/>
                  </a:lnTo>
                  <a:lnTo>
                    <a:pt x="317" y="268"/>
                  </a:lnTo>
                  <a:lnTo>
                    <a:pt x="366" y="317"/>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730"/>
            <p:cNvSpPr/>
            <p:nvPr/>
          </p:nvSpPr>
          <p:spPr>
            <a:xfrm>
              <a:off x="4130250" y="473750"/>
              <a:ext cx="4900" cy="10975"/>
            </a:xfrm>
            <a:custGeom>
              <a:avLst/>
              <a:gdLst/>
              <a:ahLst/>
              <a:cxnLst/>
              <a:rect l="0" t="0" r="0" b="0"/>
              <a:pathLst>
                <a:path w="196" h="439" fill="none" extrusionOk="0">
                  <a:moveTo>
                    <a:pt x="0" y="0"/>
                  </a:moveTo>
                  <a:lnTo>
                    <a:pt x="25" y="73"/>
                  </a:lnTo>
                  <a:lnTo>
                    <a:pt x="171" y="366"/>
                  </a:lnTo>
                  <a:lnTo>
                    <a:pt x="195" y="439"/>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 name="Shape 731"/>
            <p:cNvSpPr/>
            <p:nvPr/>
          </p:nvSpPr>
          <p:spPr>
            <a:xfrm>
              <a:off x="4141800" y="502975"/>
              <a:ext cx="3700" cy="11600"/>
            </a:xfrm>
            <a:custGeom>
              <a:avLst/>
              <a:gdLst/>
              <a:ahLst/>
              <a:cxnLst/>
              <a:rect l="0" t="0" r="0" b="0"/>
              <a:pathLst>
                <a:path w="148" h="464" fill="none" extrusionOk="0">
                  <a:moveTo>
                    <a:pt x="1" y="0"/>
                  </a:moveTo>
                  <a:lnTo>
                    <a:pt x="147" y="463"/>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 name="Shape 732"/>
            <p:cNvSpPr/>
            <p:nvPr/>
          </p:nvSpPr>
          <p:spPr>
            <a:xfrm>
              <a:off x="4150950" y="533425"/>
              <a:ext cx="3675" cy="11575"/>
            </a:xfrm>
            <a:custGeom>
              <a:avLst/>
              <a:gdLst/>
              <a:ahLst/>
              <a:cxnLst/>
              <a:rect l="0" t="0" r="0" b="0"/>
              <a:pathLst>
                <a:path w="147" h="463" fill="none" extrusionOk="0">
                  <a:moveTo>
                    <a:pt x="0" y="0"/>
                  </a:moveTo>
                  <a:lnTo>
                    <a:pt x="146" y="463"/>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 name="Shape 733"/>
            <p:cNvSpPr/>
            <p:nvPr/>
          </p:nvSpPr>
          <p:spPr>
            <a:xfrm>
              <a:off x="4160675" y="563850"/>
              <a:ext cx="4900" cy="11000"/>
            </a:xfrm>
            <a:custGeom>
              <a:avLst/>
              <a:gdLst/>
              <a:ahLst/>
              <a:cxnLst/>
              <a:rect l="0" t="0" r="0" b="0"/>
              <a:pathLst>
                <a:path w="196" h="440" fill="none" extrusionOk="0">
                  <a:moveTo>
                    <a:pt x="1" y="1"/>
                  </a:moveTo>
                  <a:lnTo>
                    <a:pt x="50" y="123"/>
                  </a:lnTo>
                  <a:lnTo>
                    <a:pt x="196" y="415"/>
                  </a:lnTo>
                  <a:lnTo>
                    <a:pt x="196" y="439"/>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734"/>
            <p:cNvSpPr/>
            <p:nvPr/>
          </p:nvSpPr>
          <p:spPr>
            <a:xfrm>
              <a:off x="4175300" y="591875"/>
              <a:ext cx="7325" cy="9150"/>
            </a:xfrm>
            <a:custGeom>
              <a:avLst/>
              <a:gdLst/>
              <a:ahLst/>
              <a:cxnLst/>
              <a:rect l="0" t="0" r="0" b="0"/>
              <a:pathLst>
                <a:path w="293" h="366" fill="none" extrusionOk="0">
                  <a:moveTo>
                    <a:pt x="0" y="0"/>
                  </a:moveTo>
                  <a:lnTo>
                    <a:pt x="98" y="146"/>
                  </a:lnTo>
                  <a:lnTo>
                    <a:pt x="293" y="366"/>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 name="Shape 735"/>
            <p:cNvSpPr/>
            <p:nvPr/>
          </p:nvSpPr>
          <p:spPr>
            <a:xfrm>
              <a:off x="4198425" y="613175"/>
              <a:ext cx="11000" cy="4900"/>
            </a:xfrm>
            <a:custGeom>
              <a:avLst/>
              <a:gdLst/>
              <a:ahLst/>
              <a:cxnLst/>
              <a:rect l="0" t="0" r="0" b="0"/>
              <a:pathLst>
                <a:path w="440" h="196" fill="none" extrusionOk="0">
                  <a:moveTo>
                    <a:pt x="1" y="1"/>
                  </a:moveTo>
                  <a:lnTo>
                    <a:pt x="171" y="98"/>
                  </a:lnTo>
                  <a:lnTo>
                    <a:pt x="439" y="195"/>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736"/>
            <p:cNvSpPr/>
            <p:nvPr/>
          </p:nvSpPr>
          <p:spPr>
            <a:xfrm>
              <a:off x="4228275" y="621100"/>
              <a:ext cx="12200" cy="625"/>
            </a:xfrm>
            <a:custGeom>
              <a:avLst/>
              <a:gdLst/>
              <a:ahLst/>
              <a:cxnLst/>
              <a:rect l="0" t="0" r="0" b="0"/>
              <a:pathLst>
                <a:path w="488" h="25" fill="none" extrusionOk="0">
                  <a:moveTo>
                    <a:pt x="0" y="0"/>
                  </a:moveTo>
                  <a:lnTo>
                    <a:pt x="49" y="25"/>
                  </a:lnTo>
                  <a:lnTo>
                    <a:pt x="487" y="0"/>
                  </a:lnTo>
                  <a:lnTo>
                    <a:pt x="487"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737"/>
            <p:cNvSpPr/>
            <p:nvPr/>
          </p:nvSpPr>
          <p:spPr>
            <a:xfrm>
              <a:off x="4259925" y="616225"/>
              <a:ext cx="11600" cy="3075"/>
            </a:xfrm>
            <a:custGeom>
              <a:avLst/>
              <a:gdLst/>
              <a:ahLst/>
              <a:cxnLst/>
              <a:rect l="0" t="0" r="0" b="0"/>
              <a:pathLst>
                <a:path w="464" h="123" fill="none" extrusionOk="0">
                  <a:moveTo>
                    <a:pt x="1" y="122"/>
                  </a:moveTo>
                  <a:lnTo>
                    <a:pt x="196" y="73"/>
                  </a:lnTo>
                  <a:lnTo>
                    <a:pt x="464" y="0"/>
                  </a:lnTo>
                  <a:lnTo>
                    <a:pt x="46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 name="Shape 738"/>
            <p:cNvSpPr/>
            <p:nvPr/>
          </p:nvSpPr>
          <p:spPr>
            <a:xfrm>
              <a:off x="4289775" y="602225"/>
              <a:ext cx="10375" cy="6725"/>
            </a:xfrm>
            <a:custGeom>
              <a:avLst/>
              <a:gdLst/>
              <a:ahLst/>
              <a:cxnLst/>
              <a:rect l="0" t="0" r="0" b="0"/>
              <a:pathLst>
                <a:path w="415" h="269" fill="none" extrusionOk="0">
                  <a:moveTo>
                    <a:pt x="0" y="268"/>
                  </a:moveTo>
                  <a:lnTo>
                    <a:pt x="195" y="146"/>
                  </a:lnTo>
                  <a:lnTo>
                    <a:pt x="390" y="0"/>
                  </a:lnTo>
                  <a:lnTo>
                    <a:pt x="41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8" name="Shape 739"/>
            <p:cNvSpPr/>
            <p:nvPr/>
          </p:nvSpPr>
          <p:spPr>
            <a:xfrm>
              <a:off x="4313525" y="577875"/>
              <a:ext cx="6100" cy="10375"/>
            </a:xfrm>
            <a:custGeom>
              <a:avLst/>
              <a:gdLst/>
              <a:ahLst/>
              <a:cxnLst/>
              <a:rect l="0" t="0" r="0" b="0"/>
              <a:pathLst>
                <a:path w="244" h="415" fill="none" extrusionOk="0">
                  <a:moveTo>
                    <a:pt x="0" y="414"/>
                  </a:moveTo>
                  <a:lnTo>
                    <a:pt x="24" y="365"/>
                  </a:lnTo>
                  <a:lnTo>
                    <a:pt x="146" y="195"/>
                  </a:lnTo>
                  <a:lnTo>
                    <a:pt x="244"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 name="Shape 740"/>
            <p:cNvSpPr/>
            <p:nvPr/>
          </p:nvSpPr>
          <p:spPr>
            <a:xfrm>
              <a:off x="4326300" y="547425"/>
              <a:ext cx="2450" cy="12200"/>
            </a:xfrm>
            <a:custGeom>
              <a:avLst/>
              <a:gdLst/>
              <a:ahLst/>
              <a:cxnLst/>
              <a:rect l="0" t="0" r="0" b="0"/>
              <a:pathLst>
                <a:path w="98" h="488" fill="none" extrusionOk="0">
                  <a:moveTo>
                    <a:pt x="0" y="487"/>
                  </a:moveTo>
                  <a:lnTo>
                    <a:pt x="49" y="293"/>
                  </a:lnTo>
                  <a:lnTo>
                    <a:pt x="98"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0" name="Shape 741"/>
            <p:cNvSpPr/>
            <p:nvPr/>
          </p:nvSpPr>
          <p:spPr>
            <a:xfrm>
              <a:off x="4329350" y="515750"/>
              <a:ext cx="625" cy="12200"/>
            </a:xfrm>
            <a:custGeom>
              <a:avLst/>
              <a:gdLst/>
              <a:ahLst/>
              <a:cxnLst/>
              <a:rect l="0" t="0" r="0" b="0"/>
              <a:pathLst>
                <a:path w="25" h="488" fill="none" extrusionOk="0">
                  <a:moveTo>
                    <a:pt x="25" y="488"/>
                  </a:moveTo>
                  <a:lnTo>
                    <a:pt x="25" y="464"/>
                  </a:lnTo>
                  <a:lnTo>
                    <a:pt x="25" y="123"/>
                  </a:lnTo>
                  <a:lnTo>
                    <a:pt x="0" y="1"/>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 name="Shape 742"/>
            <p:cNvSpPr/>
            <p:nvPr/>
          </p:nvSpPr>
          <p:spPr>
            <a:xfrm>
              <a:off x="4325075" y="488975"/>
              <a:ext cx="1250" cy="6100"/>
            </a:xfrm>
            <a:custGeom>
              <a:avLst/>
              <a:gdLst/>
              <a:ahLst/>
              <a:cxnLst/>
              <a:rect l="0" t="0" r="0" b="0"/>
              <a:pathLst>
                <a:path w="50" h="244" fill="none" extrusionOk="0">
                  <a:moveTo>
                    <a:pt x="49" y="244"/>
                  </a:moveTo>
                  <a:lnTo>
                    <a:pt x="49" y="244"/>
                  </a:lnTo>
                  <a:lnTo>
                    <a:pt x="1" y="0"/>
                  </a:lnTo>
                </a:path>
              </a:pathLst>
            </a:custGeom>
            <a:noFill/>
            <a:ln w="12175" cap="rnd"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32" name="Shape 109"/>
          <p:cNvGrpSpPr/>
          <p:nvPr/>
        </p:nvGrpSpPr>
        <p:grpSpPr>
          <a:xfrm>
            <a:off x="5071248" y="2360421"/>
            <a:ext cx="2025132" cy="2080005"/>
            <a:chOff x="5961125" y="1626796"/>
            <a:chExt cx="433532" cy="445279"/>
          </a:xfrm>
        </p:grpSpPr>
        <p:sp>
          <p:nvSpPr>
            <p:cNvPr id="33" name="Shape 110"/>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4" name="Shape 111"/>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 name="Shape 112"/>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6" name="Shape 113"/>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 name="Shape 114"/>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 name="Shape 115"/>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 name="Shape 116"/>
            <p:cNvSpPr/>
            <p:nvPr/>
          </p:nvSpPr>
          <p:spPr>
            <a:xfrm>
              <a:off x="6143782" y="1626796"/>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40" name="Shape 743"/>
          <p:cNvGrpSpPr/>
          <p:nvPr/>
        </p:nvGrpSpPr>
        <p:grpSpPr>
          <a:xfrm>
            <a:off x="9914367" y="2626861"/>
            <a:ext cx="1932452" cy="1932452"/>
            <a:chOff x="6649150" y="309350"/>
            <a:chExt cx="395800" cy="395800"/>
          </a:xfrm>
        </p:grpSpPr>
        <p:sp>
          <p:nvSpPr>
            <p:cNvPr id="41" name="Shape 744"/>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2" name="Shape 745"/>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3" name="Shape 746"/>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4" name="Shape 747"/>
            <p:cNvSpPr/>
            <p:nvPr/>
          </p:nvSpPr>
          <p:spPr>
            <a:xfrm>
              <a:off x="6847025" y="333700"/>
              <a:ext cx="25" cy="29250"/>
            </a:xfrm>
            <a:custGeom>
              <a:avLst/>
              <a:gdLst/>
              <a:ahLst/>
              <a:cxnLst/>
              <a:rect l="0" t="0" r="0" b="0"/>
              <a:pathLst>
                <a:path w="1" h="1170" fill="none" extrusionOk="0">
                  <a:moveTo>
                    <a:pt x="1" y="1170"/>
                  </a:moveTo>
                  <a:lnTo>
                    <a:pt x="1"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5" name="Shape 748"/>
            <p:cNvSpPr/>
            <p:nvPr/>
          </p:nvSpPr>
          <p:spPr>
            <a:xfrm>
              <a:off x="6760575" y="356850"/>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6" name="Shape 749"/>
            <p:cNvSpPr/>
            <p:nvPr/>
          </p:nvSpPr>
          <p:spPr>
            <a:xfrm>
              <a:off x="6760575" y="356850"/>
              <a:ext cx="14025" cy="24975"/>
            </a:xfrm>
            <a:custGeom>
              <a:avLst/>
              <a:gdLst/>
              <a:ahLst/>
              <a:cxnLst/>
              <a:rect l="0" t="0" r="0" b="0"/>
              <a:pathLst>
                <a:path w="561" h="999" fill="none" extrusionOk="0">
                  <a:moveTo>
                    <a:pt x="1" y="0"/>
                  </a:moveTo>
                  <a:lnTo>
                    <a:pt x="561" y="99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7" name="Shape 750"/>
            <p:cNvSpPr/>
            <p:nvPr/>
          </p:nvSpPr>
          <p:spPr>
            <a:xfrm>
              <a:off x="6696650" y="420775"/>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8" name="Shape 751"/>
            <p:cNvSpPr/>
            <p:nvPr/>
          </p:nvSpPr>
          <p:spPr>
            <a:xfrm>
              <a:off x="6696650" y="420775"/>
              <a:ext cx="24975" cy="14025"/>
            </a:xfrm>
            <a:custGeom>
              <a:avLst/>
              <a:gdLst/>
              <a:ahLst/>
              <a:cxnLst/>
              <a:rect l="0" t="0" r="0" b="0"/>
              <a:pathLst>
                <a:path w="999" h="561" fill="none" extrusionOk="0">
                  <a:moveTo>
                    <a:pt x="0" y="0"/>
                  </a:moveTo>
                  <a:lnTo>
                    <a:pt x="999" y="56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49" name="Shape 752"/>
            <p:cNvSpPr/>
            <p:nvPr/>
          </p:nvSpPr>
          <p:spPr>
            <a:xfrm>
              <a:off x="6673500" y="507225"/>
              <a:ext cx="29250" cy="25"/>
            </a:xfrm>
            <a:custGeom>
              <a:avLst/>
              <a:gdLst/>
              <a:ahLst/>
              <a:cxnLst/>
              <a:rect l="0" t="0" r="0" b="0"/>
              <a:pathLst>
                <a:path w="1170" h="1" fill="none" extrusionOk="0">
                  <a:moveTo>
                    <a:pt x="1" y="1"/>
                  </a:moveTo>
                  <a:lnTo>
                    <a:pt x="117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0" name="Shape 753"/>
            <p:cNvSpPr/>
            <p:nvPr/>
          </p:nvSpPr>
          <p:spPr>
            <a:xfrm>
              <a:off x="6696650" y="593700"/>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1" name="Shape 754"/>
            <p:cNvSpPr/>
            <p:nvPr/>
          </p:nvSpPr>
          <p:spPr>
            <a:xfrm>
              <a:off x="6696650" y="579700"/>
              <a:ext cx="24975" cy="14025"/>
            </a:xfrm>
            <a:custGeom>
              <a:avLst/>
              <a:gdLst/>
              <a:ahLst/>
              <a:cxnLst/>
              <a:rect l="0" t="0" r="0" b="0"/>
              <a:pathLst>
                <a:path w="999" h="561" fill="none" extrusionOk="0">
                  <a:moveTo>
                    <a:pt x="0" y="560"/>
                  </a:moveTo>
                  <a:lnTo>
                    <a:pt x="999"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2" name="Shape 755"/>
            <p:cNvSpPr/>
            <p:nvPr/>
          </p:nvSpPr>
          <p:spPr>
            <a:xfrm>
              <a:off x="6760575" y="632675"/>
              <a:ext cx="14025" cy="24975"/>
            </a:xfrm>
            <a:custGeom>
              <a:avLst/>
              <a:gdLst/>
              <a:ahLst/>
              <a:cxnLst/>
              <a:rect l="0" t="0" r="0" b="0"/>
              <a:pathLst>
                <a:path w="561" h="999" fill="none" extrusionOk="0">
                  <a:moveTo>
                    <a:pt x="1" y="999"/>
                  </a:moveTo>
                  <a:lnTo>
                    <a:pt x="56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3" name="Shape 756"/>
            <p:cNvSpPr/>
            <p:nvPr/>
          </p:nvSpPr>
          <p:spPr>
            <a:xfrm>
              <a:off x="6760575" y="657625"/>
              <a:ext cx="25" cy="25"/>
            </a:xfrm>
            <a:custGeom>
              <a:avLst/>
              <a:gdLst/>
              <a:ahLst/>
              <a:cxnLst/>
              <a:rect l="0" t="0" r="0" b="0"/>
              <a:pathLst>
                <a:path w="1" h="1" fill="none" extrusionOk="0">
                  <a:moveTo>
                    <a:pt x="1" y="1"/>
                  </a:moveTo>
                  <a:lnTo>
                    <a:pt x="1"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4" name="Shape 757"/>
            <p:cNvSpPr/>
            <p:nvPr/>
          </p:nvSpPr>
          <p:spPr>
            <a:xfrm>
              <a:off x="6847025" y="651550"/>
              <a:ext cx="25" cy="29250"/>
            </a:xfrm>
            <a:custGeom>
              <a:avLst/>
              <a:gdLst/>
              <a:ahLst/>
              <a:cxnLst/>
              <a:rect l="0" t="0" r="0" b="0"/>
              <a:pathLst>
                <a:path w="1" h="1170" fill="none" extrusionOk="0">
                  <a:moveTo>
                    <a:pt x="1" y="0"/>
                  </a:moveTo>
                  <a:lnTo>
                    <a:pt x="1" y="116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5" name="Shape 758"/>
            <p:cNvSpPr/>
            <p:nvPr/>
          </p:nvSpPr>
          <p:spPr>
            <a:xfrm>
              <a:off x="6919500" y="632675"/>
              <a:ext cx="14025" cy="24975"/>
            </a:xfrm>
            <a:custGeom>
              <a:avLst/>
              <a:gdLst/>
              <a:ahLst/>
              <a:cxnLst/>
              <a:rect l="0" t="0" r="0" b="0"/>
              <a:pathLst>
                <a:path w="561" h="999" fill="none" extrusionOk="0">
                  <a:moveTo>
                    <a:pt x="560" y="999"/>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6" name="Shape 759"/>
            <p:cNvSpPr/>
            <p:nvPr/>
          </p:nvSpPr>
          <p:spPr>
            <a:xfrm>
              <a:off x="6933500" y="657625"/>
              <a:ext cx="25" cy="25"/>
            </a:xfrm>
            <a:custGeom>
              <a:avLst/>
              <a:gdLst/>
              <a:ahLst/>
              <a:cxnLst/>
              <a:rect l="0" t="0" r="0" b="0"/>
              <a:pathLst>
                <a:path w="1" h="1" fill="none" extrusionOk="0">
                  <a:moveTo>
                    <a:pt x="0" y="1"/>
                  </a:moveTo>
                  <a:lnTo>
                    <a:pt x="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7" name="Shape 760"/>
            <p:cNvSpPr/>
            <p:nvPr/>
          </p:nvSpPr>
          <p:spPr>
            <a:xfrm>
              <a:off x="6972475" y="579700"/>
              <a:ext cx="24975" cy="14025"/>
            </a:xfrm>
            <a:custGeom>
              <a:avLst/>
              <a:gdLst/>
              <a:ahLst/>
              <a:cxnLst/>
              <a:rect l="0" t="0" r="0" b="0"/>
              <a:pathLst>
                <a:path w="999" h="561" fill="none" extrusionOk="0">
                  <a:moveTo>
                    <a:pt x="999" y="56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8" name="Shape 761"/>
            <p:cNvSpPr/>
            <p:nvPr/>
          </p:nvSpPr>
          <p:spPr>
            <a:xfrm>
              <a:off x="6997425" y="593700"/>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59" name="Shape 762"/>
            <p:cNvSpPr/>
            <p:nvPr/>
          </p:nvSpPr>
          <p:spPr>
            <a:xfrm>
              <a:off x="6991350" y="507225"/>
              <a:ext cx="29250" cy="25"/>
            </a:xfrm>
            <a:custGeom>
              <a:avLst/>
              <a:gdLst/>
              <a:ahLst/>
              <a:cxnLst/>
              <a:rect l="0" t="0" r="0" b="0"/>
              <a:pathLst>
                <a:path w="1170" h="1" fill="none" extrusionOk="0">
                  <a:moveTo>
                    <a:pt x="1169" y="1"/>
                  </a:moveTo>
                  <a:lnTo>
                    <a:pt x="0" y="1"/>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60" name="Shape 763"/>
            <p:cNvSpPr/>
            <p:nvPr/>
          </p:nvSpPr>
          <p:spPr>
            <a:xfrm>
              <a:off x="6972475" y="420775"/>
              <a:ext cx="24975" cy="14025"/>
            </a:xfrm>
            <a:custGeom>
              <a:avLst/>
              <a:gdLst/>
              <a:ahLst/>
              <a:cxnLst/>
              <a:rect l="0" t="0" r="0" b="0"/>
              <a:pathLst>
                <a:path w="999" h="561" fill="none" extrusionOk="0">
                  <a:moveTo>
                    <a:pt x="0" y="561"/>
                  </a:moveTo>
                  <a:lnTo>
                    <a:pt x="999"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61" name="Shape 764"/>
            <p:cNvSpPr/>
            <p:nvPr/>
          </p:nvSpPr>
          <p:spPr>
            <a:xfrm>
              <a:off x="6997425" y="420775"/>
              <a:ext cx="25" cy="25"/>
            </a:xfrm>
            <a:custGeom>
              <a:avLst/>
              <a:gdLst/>
              <a:ahLst/>
              <a:cxnLst/>
              <a:rect l="0" t="0" r="0" b="0"/>
              <a:pathLst>
                <a:path w="1" h="1" fill="none" extrusionOk="0">
                  <a:moveTo>
                    <a:pt x="1" y="0"/>
                  </a:moveTo>
                  <a:lnTo>
                    <a:pt x="1"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62" name="Shape 765"/>
            <p:cNvSpPr/>
            <p:nvPr/>
          </p:nvSpPr>
          <p:spPr>
            <a:xfrm>
              <a:off x="6919500" y="356850"/>
              <a:ext cx="14025" cy="24975"/>
            </a:xfrm>
            <a:custGeom>
              <a:avLst/>
              <a:gdLst/>
              <a:ahLst/>
              <a:cxnLst/>
              <a:rect l="0" t="0" r="0" b="0"/>
              <a:pathLst>
                <a:path w="561" h="999" fill="none" extrusionOk="0">
                  <a:moveTo>
                    <a:pt x="560" y="0"/>
                  </a:moveTo>
                  <a:lnTo>
                    <a:pt x="0" y="999"/>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sp>
          <p:nvSpPr>
            <p:cNvPr id="63" name="Shape 766"/>
            <p:cNvSpPr/>
            <p:nvPr/>
          </p:nvSpPr>
          <p:spPr>
            <a:xfrm>
              <a:off x="6933500" y="356850"/>
              <a:ext cx="25" cy="25"/>
            </a:xfrm>
            <a:custGeom>
              <a:avLst/>
              <a:gdLst/>
              <a:ahLst/>
              <a:cxnLst/>
              <a:rect l="0" t="0" r="0" b="0"/>
              <a:pathLst>
                <a:path w="1" h="1" fill="none" extrusionOk="0">
                  <a:moveTo>
                    <a:pt x="0" y="0"/>
                  </a:moveTo>
                  <a:lnTo>
                    <a:pt x="0" y="0"/>
                  </a:lnTo>
                </a:path>
              </a:pathLst>
            </a:cu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919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Makerspace Learning Unit</a:t>
            </a:r>
            <a:endParaRPr lang="en-US" dirty="0"/>
          </a:p>
        </p:txBody>
      </p:sp>
      <p:sp>
        <p:nvSpPr>
          <p:cNvPr id="3" name="Content Placeholder 2"/>
          <p:cNvSpPr>
            <a:spLocks noGrp="1"/>
          </p:cNvSpPr>
          <p:nvPr>
            <p:ph idx="1"/>
          </p:nvPr>
        </p:nvSpPr>
        <p:spPr>
          <a:xfrm>
            <a:off x="1069848" y="1900691"/>
            <a:ext cx="10058400" cy="4342454"/>
          </a:xfrm>
        </p:spPr>
        <p:txBody>
          <a:bodyPr>
            <a:noAutofit/>
          </a:bodyPr>
          <a:lstStyle/>
          <a:p>
            <a:r>
              <a:rPr lang="en-US" sz="2800" dirty="0" smtClean="0"/>
              <a:t>The makerspace has multiple activity stations that allow students to explore ideas and concepts.</a:t>
            </a:r>
          </a:p>
          <a:p>
            <a:r>
              <a:rPr lang="en-US" sz="2800" dirty="0" smtClean="0"/>
              <a:t>After exploring the stations, students will choose one station as their focus, and design and develop a personal project to complete by the end of the semester.</a:t>
            </a:r>
          </a:p>
          <a:p>
            <a:r>
              <a:rPr lang="en-US" sz="2800" dirty="0" smtClean="0"/>
              <a:t>Maker activities promote critical thinking, problem solving and creativity. However, students will need to work on their executive skills in order to be successful in the space.</a:t>
            </a:r>
          </a:p>
        </p:txBody>
      </p:sp>
    </p:spTree>
    <p:extLst>
      <p:ext uri="{BB962C8B-B14F-4D97-AF65-F5344CB8AC3E}">
        <p14:creationId xmlns:p14="http://schemas.microsoft.com/office/powerpoint/2010/main" val="46710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set Learning Objectives</a:t>
            </a:r>
            <a:endParaRPr lang="en-US" dirty="0"/>
          </a:p>
        </p:txBody>
      </p:sp>
      <p:sp>
        <p:nvSpPr>
          <p:cNvPr id="3" name="Content Placeholder 2"/>
          <p:cNvSpPr>
            <a:spLocks noGrp="1"/>
          </p:cNvSpPr>
          <p:nvPr>
            <p:ph idx="1"/>
          </p:nvPr>
        </p:nvSpPr>
        <p:spPr/>
        <p:txBody>
          <a:bodyPr/>
          <a:lstStyle/>
          <a:p>
            <a:r>
              <a:rPr lang="en-US" sz="2800" dirty="0"/>
              <a:t>After completion of this unit, students will be able to</a:t>
            </a:r>
            <a:r>
              <a:rPr lang="en-US" sz="2800" dirty="0" smtClean="0"/>
              <a:t>:</a:t>
            </a:r>
            <a:br>
              <a:rPr lang="en-US" sz="2800" dirty="0" smtClean="0"/>
            </a:br>
            <a:endParaRPr lang="en-US" sz="2800" dirty="0"/>
          </a:p>
          <a:p>
            <a:pPr lvl="1"/>
            <a:r>
              <a:rPr lang="en-US" sz="2800" dirty="0"/>
              <a:t>Set goals that are appropriate for completing a semester long project</a:t>
            </a:r>
          </a:p>
          <a:p>
            <a:pPr lvl="1"/>
            <a:r>
              <a:rPr lang="en-US" sz="2800" dirty="0"/>
              <a:t>Complete a detailed project plan </a:t>
            </a:r>
          </a:p>
          <a:p>
            <a:pPr lvl="1"/>
            <a:r>
              <a:rPr lang="en-US" sz="2800" dirty="0"/>
              <a:t>Develop and revise a detailed project timeline</a:t>
            </a:r>
          </a:p>
          <a:p>
            <a:pPr lvl="1"/>
            <a:r>
              <a:rPr lang="en-US" sz="2800" dirty="0"/>
              <a:t>Transfer these skills to other contexts</a:t>
            </a:r>
          </a:p>
          <a:p>
            <a:endParaRPr lang="en-US" dirty="0"/>
          </a:p>
        </p:txBody>
      </p:sp>
    </p:spTree>
    <p:extLst>
      <p:ext uri="{BB962C8B-B14F-4D97-AF65-F5344CB8AC3E}">
        <p14:creationId xmlns:p14="http://schemas.microsoft.com/office/powerpoint/2010/main" val="1779033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the unit</a:t>
            </a:r>
            <a:endParaRPr lang="en-US" dirty="0"/>
          </a:p>
        </p:txBody>
      </p:sp>
      <p:sp>
        <p:nvSpPr>
          <p:cNvPr id="3" name="Content Placeholder 2"/>
          <p:cNvSpPr>
            <a:spLocks noGrp="1"/>
          </p:cNvSpPr>
          <p:nvPr>
            <p:ph idx="1"/>
          </p:nvPr>
        </p:nvSpPr>
        <p:spPr/>
        <p:txBody>
          <a:bodyPr>
            <a:normAutofit/>
          </a:bodyPr>
          <a:lstStyle/>
          <a:p>
            <a:r>
              <a:rPr lang="en-US" sz="3200" dirty="0" smtClean="0"/>
              <a:t>Makerspace activity stations (examples: Little Bits, Robotics, Arts and Crafts, Construction Station)</a:t>
            </a:r>
          </a:p>
          <a:p>
            <a:r>
              <a:rPr lang="en-US" sz="3200" dirty="0" smtClean="0"/>
              <a:t>Pre-planning document with reflection questions</a:t>
            </a:r>
          </a:p>
          <a:p>
            <a:r>
              <a:rPr lang="en-US" sz="3200" dirty="0" smtClean="0"/>
              <a:t>Project planning document </a:t>
            </a:r>
          </a:p>
          <a:p>
            <a:r>
              <a:rPr lang="en-US" sz="3200" dirty="0" smtClean="0"/>
              <a:t>Draft project timeline </a:t>
            </a:r>
            <a:endParaRPr lang="en-US" sz="3200" dirty="0"/>
          </a:p>
        </p:txBody>
      </p:sp>
    </p:spTree>
    <p:extLst>
      <p:ext uri="{BB962C8B-B14F-4D97-AF65-F5344CB8AC3E}">
        <p14:creationId xmlns:p14="http://schemas.microsoft.com/office/powerpoint/2010/main" val="1712067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 1: Goal Setting</a:t>
            </a:r>
            <a:endParaRPr lang="en-US" dirty="0"/>
          </a:p>
        </p:txBody>
      </p:sp>
      <p:sp>
        <p:nvSpPr>
          <p:cNvPr id="3" name="Content Placeholder 2"/>
          <p:cNvSpPr>
            <a:spLocks noGrp="1"/>
          </p:cNvSpPr>
          <p:nvPr>
            <p:ph idx="1"/>
          </p:nvPr>
        </p:nvSpPr>
        <p:spPr>
          <a:xfrm>
            <a:off x="1069848" y="2121408"/>
            <a:ext cx="7235952" cy="4050792"/>
          </a:xfrm>
        </p:spPr>
        <p:txBody>
          <a:bodyPr>
            <a:normAutofit/>
          </a:bodyPr>
          <a:lstStyle/>
          <a:p>
            <a:r>
              <a:rPr lang="en-US" sz="2800" dirty="0"/>
              <a:t>Goals must be set to accomplish any task, big or small, and goal setting occurs during learning in a variety of ways. </a:t>
            </a:r>
            <a:endParaRPr lang="en-US" sz="2800" dirty="0" smtClean="0"/>
          </a:p>
          <a:p>
            <a:r>
              <a:rPr lang="en-US" sz="2800" dirty="0" smtClean="0"/>
              <a:t>In </a:t>
            </a:r>
            <a:r>
              <a:rPr lang="en-US" sz="2800" dirty="0"/>
              <a:t>the makerspace environment, students will be required to set a large goal of completing their selected project. They will also set smaller goals along the way to ensure all aspects of the project are completed. </a:t>
            </a:r>
            <a:endParaRPr lang="en-US" sz="2800" dirty="0" smtClean="0"/>
          </a:p>
        </p:txBody>
      </p:sp>
      <p:grpSp>
        <p:nvGrpSpPr>
          <p:cNvPr id="5" name="Shape 109"/>
          <p:cNvGrpSpPr/>
          <p:nvPr/>
        </p:nvGrpSpPr>
        <p:grpSpPr>
          <a:xfrm>
            <a:off x="9012092" y="2121408"/>
            <a:ext cx="2250058" cy="2359152"/>
            <a:chOff x="5961125" y="1623900"/>
            <a:chExt cx="427450" cy="448175"/>
          </a:xfrm>
        </p:grpSpPr>
        <p:sp>
          <p:nvSpPr>
            <p:cNvPr id="6" name="Shape 110"/>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111"/>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112"/>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113"/>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114"/>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115"/>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16"/>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999999"/>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2085465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 </a:t>
            </a:r>
            <a:br>
              <a:rPr lang="en-US" dirty="0" smtClean="0"/>
            </a:br>
            <a:r>
              <a:rPr lang="en-US" dirty="0" smtClean="0"/>
              <a:t>working memory limitations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The instructor will give students a </a:t>
            </a:r>
            <a:r>
              <a:rPr lang="en-US" sz="2400" dirty="0" smtClean="0"/>
              <a:t>pre-planning </a:t>
            </a:r>
            <a:r>
              <a:rPr lang="en-US" sz="2400" dirty="0"/>
              <a:t>document with reflection questions to help students explore the activity stations and choose their project</a:t>
            </a:r>
            <a:r>
              <a:rPr lang="en-US" sz="2400" dirty="0" smtClean="0"/>
              <a:t>.</a:t>
            </a:r>
            <a:br>
              <a:rPr lang="en-US" sz="2400" dirty="0" smtClean="0"/>
            </a:br>
            <a:endParaRPr lang="en-US" sz="2400" dirty="0" smtClean="0"/>
          </a:p>
          <a:p>
            <a:pPr lvl="1"/>
            <a:r>
              <a:rPr lang="en-US" sz="2400" dirty="0" smtClean="0"/>
              <a:t>The document will include questions such as:</a:t>
            </a:r>
          </a:p>
          <a:p>
            <a:pPr lvl="2"/>
            <a:r>
              <a:rPr lang="en-US" sz="2400" dirty="0" smtClean="0"/>
              <a:t>How does this activity fit with my interests?</a:t>
            </a:r>
          </a:p>
          <a:p>
            <a:pPr lvl="2"/>
            <a:r>
              <a:rPr lang="en-US" sz="2400" dirty="0" smtClean="0"/>
              <a:t>What skills do I already have that would help me with this activity?</a:t>
            </a:r>
            <a:br>
              <a:rPr lang="en-US" sz="2400" dirty="0" smtClean="0"/>
            </a:br>
            <a:endParaRPr lang="en-US" sz="2400" dirty="0" smtClean="0"/>
          </a:p>
          <a:p>
            <a:pPr lvl="1"/>
            <a:r>
              <a:rPr lang="en-US" sz="2400" dirty="0" smtClean="0"/>
              <a:t>The instructor will explain how the information they are gathering will help students to:</a:t>
            </a:r>
          </a:p>
          <a:p>
            <a:pPr lvl="2"/>
            <a:r>
              <a:rPr lang="en-US" sz="2400" dirty="0" smtClean="0"/>
              <a:t>Explore the activity stations with a specific purpose in mind</a:t>
            </a:r>
          </a:p>
          <a:p>
            <a:pPr lvl="2"/>
            <a:r>
              <a:rPr lang="en-US" sz="2400" dirty="0" smtClean="0"/>
              <a:t>Help them choose their personal project</a:t>
            </a:r>
          </a:p>
          <a:p>
            <a:pPr lvl="2"/>
            <a:endParaRPr lang="en-US" dirty="0"/>
          </a:p>
        </p:txBody>
      </p:sp>
    </p:spTree>
    <p:extLst>
      <p:ext uri="{BB962C8B-B14F-4D97-AF65-F5344CB8AC3E}">
        <p14:creationId xmlns:p14="http://schemas.microsoft.com/office/powerpoint/2010/main" val="163303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 </a:t>
            </a:r>
            <a:br>
              <a:rPr lang="en-US" dirty="0" smtClean="0"/>
            </a:br>
            <a:r>
              <a:rPr lang="en-US" dirty="0" smtClean="0"/>
              <a:t>learning when it’s useful</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instructor will discuss goal setting in multiple contexts.</a:t>
            </a:r>
            <a:br>
              <a:rPr lang="en-US" sz="2800" dirty="0" smtClean="0"/>
            </a:br>
            <a:endParaRPr lang="en-US" sz="2800" dirty="0" smtClean="0"/>
          </a:p>
          <a:p>
            <a:pPr lvl="1"/>
            <a:r>
              <a:rPr lang="en-US" sz="2800" dirty="0"/>
              <a:t>Goal setting is a part of </a:t>
            </a:r>
            <a:r>
              <a:rPr lang="en-US" sz="2800" dirty="0" smtClean="0"/>
              <a:t>everyday life</a:t>
            </a:r>
            <a:r>
              <a:rPr lang="en-US" sz="2800" dirty="0"/>
              <a:t> </a:t>
            </a:r>
            <a:r>
              <a:rPr lang="en-US" sz="2800" dirty="0" smtClean="0"/>
              <a:t>(examples: finish homework every night, complete a certain video game level, finish a book or puzzle). </a:t>
            </a:r>
            <a:br>
              <a:rPr lang="en-US" sz="2800" dirty="0" smtClean="0"/>
            </a:br>
            <a:endParaRPr lang="en-US" sz="2800" dirty="0" smtClean="0"/>
          </a:p>
          <a:p>
            <a:pPr lvl="1"/>
            <a:r>
              <a:rPr lang="en-US" sz="2800" dirty="0" smtClean="0"/>
              <a:t>It </a:t>
            </a:r>
            <a:r>
              <a:rPr lang="en-US" sz="2800" dirty="0"/>
              <a:t>is not feasible or necessary to do </a:t>
            </a:r>
            <a:r>
              <a:rPr lang="en-US" sz="2800" dirty="0" smtClean="0"/>
              <a:t>a </a:t>
            </a:r>
            <a:r>
              <a:rPr lang="en-US" sz="2800" dirty="0"/>
              <a:t>comprehensive inventory and reflection whenever a goal is </a:t>
            </a:r>
            <a:r>
              <a:rPr lang="en-US" sz="2800" dirty="0" smtClean="0"/>
              <a:t>set.</a:t>
            </a:r>
            <a:br>
              <a:rPr lang="en-US" sz="2800" dirty="0" smtClean="0"/>
            </a:br>
            <a:endParaRPr lang="en-US" sz="2800" dirty="0" smtClean="0"/>
          </a:p>
          <a:p>
            <a:pPr lvl="1"/>
            <a:r>
              <a:rPr lang="en-US" sz="2800" dirty="0"/>
              <a:t>F</a:t>
            </a:r>
            <a:r>
              <a:rPr lang="en-US" sz="2800" dirty="0" smtClean="0"/>
              <a:t>or </a:t>
            </a:r>
            <a:r>
              <a:rPr lang="en-US" sz="2800" dirty="0"/>
              <a:t>a larger </a:t>
            </a:r>
            <a:r>
              <a:rPr lang="en-US" sz="2800" dirty="0" smtClean="0"/>
              <a:t>goal (like the makerspace project), this type of research is useful.</a:t>
            </a:r>
            <a:endParaRPr lang="en-US" sz="2800" dirty="0"/>
          </a:p>
        </p:txBody>
      </p:sp>
    </p:spTree>
    <p:extLst>
      <p:ext uri="{BB962C8B-B14F-4D97-AF65-F5344CB8AC3E}">
        <p14:creationId xmlns:p14="http://schemas.microsoft.com/office/powerpoint/2010/main" val="1424956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 </a:t>
            </a:r>
            <a:br>
              <a:rPr lang="en-US" dirty="0" smtClean="0"/>
            </a:br>
            <a:r>
              <a:rPr lang="en-US" dirty="0" smtClean="0"/>
              <a:t>learning to adjust the skill</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The instructor will talk to students about potential issues they might encounter when setting goals and how to adjust accordingly:</a:t>
            </a:r>
            <a:br>
              <a:rPr lang="en-US" sz="2200" dirty="0" smtClean="0"/>
            </a:br>
            <a:endParaRPr lang="en-US" sz="2200" dirty="0" smtClean="0"/>
          </a:p>
          <a:p>
            <a:pPr lvl="1"/>
            <a:r>
              <a:rPr lang="en-US" sz="2200" b="1" dirty="0" smtClean="0"/>
              <a:t>Setting unrealistic goals </a:t>
            </a:r>
          </a:p>
          <a:p>
            <a:pPr lvl="2"/>
            <a:r>
              <a:rPr lang="en-US" sz="2200" dirty="0" smtClean="0"/>
              <a:t>Assist students in setting their goals to ensure that they align with stated skills and interests. If students have set unrealistic goals, prompt them to revisit their pre-planning document.</a:t>
            </a:r>
            <a:br>
              <a:rPr lang="en-US" sz="2200" dirty="0" smtClean="0"/>
            </a:br>
            <a:endParaRPr lang="en-US" sz="2200" dirty="0" smtClean="0"/>
          </a:p>
          <a:p>
            <a:pPr lvl="1"/>
            <a:r>
              <a:rPr lang="en-US" sz="2200" b="1" dirty="0" smtClean="0"/>
              <a:t>Not completing milestones</a:t>
            </a:r>
          </a:p>
          <a:p>
            <a:pPr lvl="2"/>
            <a:r>
              <a:rPr lang="en-US" sz="2200" dirty="0" smtClean="0"/>
              <a:t>Emphasize that goals are always a work in progress and that it is okay to </a:t>
            </a:r>
            <a:r>
              <a:rPr lang="en-US" sz="2200" dirty="0"/>
              <a:t>revise the plan if goals are not met or something changes with their timeline or their project. </a:t>
            </a:r>
            <a:r>
              <a:rPr lang="en-US" sz="2200" dirty="0" smtClean="0"/>
              <a:t/>
            </a:r>
            <a:br>
              <a:rPr lang="en-US" sz="2200" dirty="0" smtClean="0"/>
            </a:br>
            <a:endParaRPr lang="en-US" sz="2200" dirty="0" smtClean="0"/>
          </a:p>
          <a:p>
            <a:pPr lvl="1"/>
            <a:r>
              <a:rPr lang="en-US" sz="2200" b="1" dirty="0" smtClean="0"/>
              <a:t>Other mistakes or failures</a:t>
            </a:r>
          </a:p>
          <a:p>
            <a:pPr lvl="2"/>
            <a:r>
              <a:rPr lang="en-US" sz="2200" dirty="0" smtClean="0"/>
              <a:t>Discuss failure </a:t>
            </a:r>
            <a:r>
              <a:rPr lang="en-US" sz="2200" dirty="0"/>
              <a:t>with the students and provide examples of situations where a mistake or failure led to solving the problem at </a:t>
            </a:r>
            <a:r>
              <a:rPr lang="en-US" sz="2200" dirty="0" smtClean="0"/>
              <a:t>hand.</a:t>
            </a:r>
          </a:p>
          <a:p>
            <a:pPr lvl="2"/>
            <a:endParaRPr lang="en-US" dirty="0" smtClean="0"/>
          </a:p>
          <a:p>
            <a:pPr lvl="1"/>
            <a:endParaRPr lang="en-US" dirty="0"/>
          </a:p>
        </p:txBody>
      </p:sp>
    </p:spTree>
    <p:extLst>
      <p:ext uri="{BB962C8B-B14F-4D97-AF65-F5344CB8AC3E}">
        <p14:creationId xmlns:p14="http://schemas.microsoft.com/office/powerpoint/2010/main" val="1221849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546</TotalTime>
  <Words>570</Words>
  <Application>Microsoft Macintosh PowerPoint</Application>
  <PresentationFormat>Widescreen</PresentationFormat>
  <Paragraphs>88</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Rockwell</vt:lpstr>
      <vt:lpstr>Rockwell Condensed</vt:lpstr>
      <vt:lpstr>Rockwell Extra Bold</vt:lpstr>
      <vt:lpstr>Wingdings</vt:lpstr>
      <vt:lpstr>Wood Type</vt:lpstr>
      <vt:lpstr>Learning Skills in a Makerspace</vt:lpstr>
      <vt:lpstr>Overview </vt:lpstr>
      <vt:lpstr>Makerspace Learning Unit</vt:lpstr>
      <vt:lpstr>Skill set Learning Objectives</vt:lpstr>
      <vt:lpstr>Resources for the unit</vt:lpstr>
      <vt:lpstr>Skill 1: Goal Setting</vt:lpstr>
      <vt:lpstr>Goal setting:  working memory limitations</vt:lpstr>
      <vt:lpstr>Goal setting:  learning when it’s useful</vt:lpstr>
      <vt:lpstr>Goal setting:  learning to adjust the skill</vt:lpstr>
      <vt:lpstr>Skill 2: Planning and strategizing</vt:lpstr>
      <vt:lpstr>Planning and strategizing:  working memory limitations</vt:lpstr>
      <vt:lpstr>Planning and strategizing:  learning when it’s useful</vt:lpstr>
      <vt:lpstr>Planning and strategizing:  learning to adjust the skill</vt:lpstr>
      <vt:lpstr>Skill 3: Time management</vt:lpstr>
      <vt:lpstr>Time management:  working memory limitations</vt:lpstr>
      <vt:lpstr>Time management:  learning when it’s useful</vt:lpstr>
      <vt:lpstr>Time management:  learning to adjust the skill</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Skills in a Makerspace</dc:title>
  <dc:creator>Carrie Bishop</dc:creator>
  <cp:lastModifiedBy>Carrie Bishop</cp:lastModifiedBy>
  <cp:revision>20</cp:revision>
  <dcterms:created xsi:type="dcterms:W3CDTF">2016-12-04T17:13:57Z</dcterms:created>
  <dcterms:modified xsi:type="dcterms:W3CDTF">2016-12-05T02:20:09Z</dcterms:modified>
</cp:coreProperties>
</file>